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4" r:id="rId5"/>
    <p:sldMasterId id="2147483688" r:id="rId6"/>
    <p:sldMasterId id="2147483709" r:id="rId7"/>
    <p:sldMasterId id="2147483714" r:id="rId8"/>
    <p:sldMasterId id="2147483723" r:id="rId9"/>
    <p:sldMasterId id="2147483725" r:id="rId10"/>
    <p:sldMasterId id="2147483730" r:id="rId11"/>
    <p:sldMasterId id="2147483742" r:id="rId12"/>
  </p:sldMasterIdLst>
  <p:notesMasterIdLst>
    <p:notesMasterId r:id="rId62"/>
  </p:notesMasterIdLst>
  <p:handoutMasterIdLst>
    <p:handoutMasterId r:id="rId63"/>
  </p:handoutMasterIdLst>
  <p:sldIdLst>
    <p:sldId id="257" r:id="rId13"/>
    <p:sldId id="282" r:id="rId14"/>
    <p:sldId id="389" r:id="rId15"/>
    <p:sldId id="347" r:id="rId16"/>
    <p:sldId id="290" r:id="rId17"/>
    <p:sldId id="279" r:id="rId18"/>
    <p:sldId id="283"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284" r:id="rId60"/>
    <p:sldId id="289" r:id="rId61"/>
  </p:sldIdLst>
  <p:sldSz cx="9144000" cy="6858000" type="screen4x3"/>
  <p:notesSz cx="70104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36">
          <p15:clr>
            <a:srgbClr val="A4A3A4"/>
          </p15:clr>
        </p15:guide>
      </p15:sldGuideLst>
    </p:ext>
    <p:ext uri="{2D200454-40CA-4A62-9FC3-DE9A4176ACB9}">
      <p15:notesGuideLst xmlns:p15="http://schemas.microsoft.com/office/powerpoint/2012/main">
        <p15:guide id="1" orient="horz" pos="2928">
          <p15:clr>
            <a:srgbClr val="A4A3A4"/>
          </p15:clr>
        </p15:guide>
        <p15:guide id="2" pos="2159">
          <p15:clr>
            <a:srgbClr val="A4A3A4"/>
          </p15:clr>
        </p15:guide>
        <p15:guide id="3"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ith.Johnson" initials="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8B"/>
    <a:srgbClr val="0033CC"/>
    <a:srgbClr val="000066"/>
    <a:srgbClr val="0000CC"/>
    <a:srgbClr val="F39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6984" autoAdjust="0"/>
  </p:normalViewPr>
  <p:slideViewPr>
    <p:cSldViewPr>
      <p:cViewPr varScale="1">
        <p:scale>
          <a:sx n="134" d="100"/>
          <a:sy n="134" d="100"/>
        </p:scale>
        <p:origin x="1062" y="114"/>
      </p:cViewPr>
      <p:guideLst>
        <p:guide orient="horz" pos="2160"/>
        <p:guide pos="2880"/>
        <p:guide pos="336"/>
      </p:guideLst>
    </p:cSldViewPr>
  </p:slideViewPr>
  <p:notesTextViewPr>
    <p:cViewPr>
      <p:scale>
        <a:sx n="1" d="1"/>
        <a:sy n="1" d="1"/>
      </p:scale>
      <p:origin x="0" y="0"/>
    </p:cViewPr>
  </p:notesTextViewPr>
  <p:sorterViewPr>
    <p:cViewPr varScale="1">
      <p:scale>
        <a:sx n="1" d="1"/>
        <a:sy n="1" d="1"/>
      </p:scale>
      <p:origin x="0" y="-90"/>
    </p:cViewPr>
  </p:sorterViewPr>
  <p:notesViewPr>
    <p:cSldViewPr>
      <p:cViewPr varScale="1">
        <p:scale>
          <a:sx n="63" d="100"/>
          <a:sy n="63" d="100"/>
        </p:scale>
        <p:origin x="-3086" y="-77"/>
      </p:cViewPr>
      <p:guideLst>
        <p:guide orient="horz" pos="2928"/>
        <p:guide pos="2159"/>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 Id="rId7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38646" cy="465136"/>
          </a:xfrm>
          <a:prstGeom prst="rect">
            <a:avLst/>
          </a:prstGeom>
          <a:noFill/>
          <a:ln>
            <a:noFill/>
          </a:ln>
        </p:spPr>
        <p:txBody>
          <a:bodyPr vert="horz" wrap="square" lIns="91430" tIns="45720" rIns="9143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a:endParaRPr>
          </a:p>
        </p:txBody>
      </p:sp>
      <p:sp>
        <p:nvSpPr>
          <p:cNvPr id="3" name="Date Placeholder 2"/>
          <p:cNvSpPr txBox="1">
            <a:spLocks noGrp="1"/>
          </p:cNvSpPr>
          <p:nvPr>
            <p:ph type="dt" sz="quarter" idx="1"/>
          </p:nvPr>
        </p:nvSpPr>
        <p:spPr>
          <a:xfrm>
            <a:off x="3970131" y="0"/>
            <a:ext cx="3038646" cy="465136"/>
          </a:xfrm>
          <a:prstGeom prst="rect">
            <a:avLst/>
          </a:prstGeom>
          <a:noFill/>
          <a:ln>
            <a:noFill/>
          </a:ln>
        </p:spPr>
        <p:txBody>
          <a:bodyPr vert="horz" wrap="square" lIns="91430" tIns="45720" rIns="9143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A9AFED-4A67-416F-9EAB-8926DB6BB62E}" type="datetime1">
              <a:rPr lang="en-US" sz="1200" b="0" i="0" u="none" strike="noStrike" kern="1200" cap="none" spc="0" baseline="0">
                <a:solidFill>
                  <a:srgbClr val="000000"/>
                </a:solidFill>
                <a:uFillTx/>
                <a:latin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6/19/2018</a:t>
            </a:fld>
            <a:endParaRPr lang="en-US" sz="1200" b="0" i="0" u="none" strike="noStrike" kern="1200" cap="none" spc="0" baseline="0">
              <a:solidFill>
                <a:srgbClr val="000000"/>
              </a:solidFill>
              <a:uFillTx/>
              <a:latin typeface="Arial"/>
            </a:endParaRPr>
          </a:p>
        </p:txBody>
      </p:sp>
      <p:sp>
        <p:nvSpPr>
          <p:cNvPr id="4" name="Footer Placeholder 3"/>
          <p:cNvSpPr txBox="1">
            <a:spLocks noGrp="1"/>
          </p:cNvSpPr>
          <p:nvPr>
            <p:ph type="ftr" sz="quarter" idx="2"/>
          </p:nvPr>
        </p:nvSpPr>
        <p:spPr>
          <a:xfrm>
            <a:off x="0" y="8829675"/>
            <a:ext cx="3038646" cy="465136"/>
          </a:xfrm>
          <a:prstGeom prst="rect">
            <a:avLst/>
          </a:prstGeom>
          <a:noFill/>
          <a:ln>
            <a:noFill/>
          </a:ln>
        </p:spPr>
        <p:txBody>
          <a:bodyPr vert="horz" wrap="square" lIns="91430" tIns="45720" rIns="9143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a:endParaRPr>
          </a:p>
        </p:txBody>
      </p:sp>
      <p:sp>
        <p:nvSpPr>
          <p:cNvPr id="5" name="Slide Number Placeholder 4"/>
          <p:cNvSpPr txBox="1">
            <a:spLocks noGrp="1"/>
          </p:cNvSpPr>
          <p:nvPr>
            <p:ph type="sldNum" sz="quarter" idx="3"/>
          </p:nvPr>
        </p:nvSpPr>
        <p:spPr>
          <a:xfrm>
            <a:off x="3970131" y="8829675"/>
            <a:ext cx="3038646" cy="465136"/>
          </a:xfrm>
          <a:prstGeom prst="rect">
            <a:avLst/>
          </a:prstGeom>
          <a:noFill/>
          <a:ln>
            <a:noFill/>
          </a:ln>
        </p:spPr>
        <p:txBody>
          <a:bodyPr vert="horz" wrap="square" lIns="91430" tIns="45720" rIns="9143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64A495-5B28-4DE5-9BF0-28EE57112AA7}" type="slidenum">
              <a:t>‹#›</a:t>
            </a:fld>
            <a:endParaRPr lang="en-US" sz="1200" b="0" i="0" u="none" strike="noStrike" kern="1200" cap="none" spc="0" baseline="0">
              <a:solidFill>
                <a:srgbClr val="000000"/>
              </a:solidFill>
              <a:uFillTx/>
              <a:latin typeface="Arial"/>
            </a:endParaRPr>
          </a:p>
        </p:txBody>
      </p:sp>
    </p:spTree>
    <p:extLst>
      <p:ext uri="{BB962C8B-B14F-4D97-AF65-F5344CB8AC3E}">
        <p14:creationId xmlns:p14="http://schemas.microsoft.com/office/powerpoint/2010/main" val="106944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38646" cy="465136"/>
          </a:xfrm>
          <a:prstGeom prst="rect">
            <a:avLst/>
          </a:prstGeom>
          <a:noFill/>
          <a:ln>
            <a:noFill/>
          </a:ln>
        </p:spPr>
        <p:txBody>
          <a:bodyPr vert="horz" wrap="square" lIns="93168" tIns="46579" rIns="93168" bIns="46579"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endParaRPr lang="en-US"/>
          </a:p>
        </p:txBody>
      </p:sp>
      <p:sp>
        <p:nvSpPr>
          <p:cNvPr id="3" name="Date Placeholder 2"/>
          <p:cNvSpPr txBox="1">
            <a:spLocks noGrp="1"/>
          </p:cNvSpPr>
          <p:nvPr>
            <p:ph type="dt" idx="1"/>
          </p:nvPr>
        </p:nvSpPr>
        <p:spPr>
          <a:xfrm>
            <a:off x="3970131" y="0"/>
            <a:ext cx="3038646" cy="465136"/>
          </a:xfrm>
          <a:prstGeom prst="rect">
            <a:avLst/>
          </a:prstGeom>
          <a:noFill/>
          <a:ln>
            <a:noFill/>
          </a:ln>
        </p:spPr>
        <p:txBody>
          <a:bodyPr vert="horz" wrap="square" lIns="93168" tIns="46579" rIns="93168" bIns="46579"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fld id="{38655F5A-4CD8-40C7-85A0-B97B76DF1251}" type="datetime1">
              <a:rPr lang="en-US"/>
              <a:pPr lvl="0"/>
              <a:t>6/19/2018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701846" y="4416426"/>
            <a:ext cx="5606705" cy="4183059"/>
          </a:xfrm>
          <a:prstGeom prst="rect">
            <a:avLst/>
          </a:prstGeom>
          <a:noFill/>
          <a:ln>
            <a:noFill/>
          </a:ln>
        </p:spPr>
        <p:txBody>
          <a:bodyPr vert="horz" wrap="square" lIns="93168" tIns="46579" rIns="93168" bIns="46579"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829675"/>
            <a:ext cx="3038646" cy="465136"/>
          </a:xfrm>
          <a:prstGeom prst="rect">
            <a:avLst/>
          </a:prstGeom>
          <a:noFill/>
          <a:ln>
            <a:noFill/>
          </a:ln>
        </p:spPr>
        <p:txBody>
          <a:bodyPr vert="horz" wrap="square" lIns="93168" tIns="46579" rIns="93168" bIns="46579"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endParaRPr lang="en-US"/>
          </a:p>
        </p:txBody>
      </p:sp>
      <p:sp>
        <p:nvSpPr>
          <p:cNvPr id="7" name="Slide Number Placeholder 6"/>
          <p:cNvSpPr txBox="1">
            <a:spLocks noGrp="1"/>
          </p:cNvSpPr>
          <p:nvPr>
            <p:ph type="sldNum" sz="quarter" idx="5"/>
          </p:nvPr>
        </p:nvSpPr>
        <p:spPr>
          <a:xfrm>
            <a:off x="3970131" y="8829675"/>
            <a:ext cx="3038646" cy="465136"/>
          </a:xfrm>
          <a:prstGeom prst="rect">
            <a:avLst/>
          </a:prstGeom>
          <a:noFill/>
          <a:ln>
            <a:noFill/>
          </a:ln>
        </p:spPr>
        <p:txBody>
          <a:bodyPr vert="horz" wrap="square" lIns="93168" tIns="46579" rIns="93168" bIns="46579"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fld id="{1E4C7FA5-1BFD-4306-B52D-7C6FB81C3E42}" type="slidenum">
              <a:t>‹#›</a:t>
            </a:fld>
            <a:endParaRPr lang="en-US"/>
          </a:p>
        </p:txBody>
      </p:sp>
    </p:spTree>
    <p:extLst>
      <p:ext uri="{BB962C8B-B14F-4D97-AF65-F5344CB8AC3E}">
        <p14:creationId xmlns:p14="http://schemas.microsoft.com/office/powerpoint/2010/main" val="4268612792"/>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6" y="4416426"/>
            <a:ext cx="5606705" cy="4422774"/>
          </a:xfrm>
        </p:spPr>
        <p:txBody>
          <a:bodyPr>
            <a:normAutofit/>
          </a:bodyPr>
          <a:lstStyle/>
          <a:p>
            <a:pPr defTabSz="948537">
              <a:defRPr/>
            </a:pPr>
            <a:endParaRPr lang="en-US" baseline="0"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a:t>
            </a:fld>
            <a:endParaRPr lang="en-US" dirty="0"/>
          </a:p>
        </p:txBody>
      </p:sp>
    </p:spTree>
    <p:extLst>
      <p:ext uri="{BB962C8B-B14F-4D97-AF65-F5344CB8AC3E}">
        <p14:creationId xmlns:p14="http://schemas.microsoft.com/office/powerpoint/2010/main" val="342838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10</a:t>
            </a:fld>
            <a:endParaRPr lang="en-US"/>
          </a:p>
        </p:txBody>
      </p:sp>
    </p:spTree>
    <p:extLst>
      <p:ext uri="{BB962C8B-B14F-4D97-AF65-F5344CB8AC3E}">
        <p14:creationId xmlns:p14="http://schemas.microsoft.com/office/powerpoint/2010/main" val="279206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11</a:t>
            </a:fld>
            <a:endParaRPr lang="en-US"/>
          </a:p>
        </p:txBody>
      </p:sp>
    </p:spTree>
    <p:extLst>
      <p:ext uri="{BB962C8B-B14F-4D97-AF65-F5344CB8AC3E}">
        <p14:creationId xmlns:p14="http://schemas.microsoft.com/office/powerpoint/2010/main" val="1069688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12</a:t>
            </a:fld>
            <a:endParaRPr lang="en-US"/>
          </a:p>
        </p:txBody>
      </p:sp>
    </p:spTree>
    <p:extLst>
      <p:ext uri="{BB962C8B-B14F-4D97-AF65-F5344CB8AC3E}">
        <p14:creationId xmlns:p14="http://schemas.microsoft.com/office/powerpoint/2010/main" val="339688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13</a:t>
            </a:fld>
            <a:endParaRPr lang="en-US"/>
          </a:p>
        </p:txBody>
      </p:sp>
    </p:spTree>
    <p:extLst>
      <p:ext uri="{BB962C8B-B14F-4D97-AF65-F5344CB8AC3E}">
        <p14:creationId xmlns:p14="http://schemas.microsoft.com/office/powerpoint/2010/main" val="244152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14</a:t>
            </a:fld>
            <a:endParaRPr lang="en-US"/>
          </a:p>
        </p:txBody>
      </p:sp>
    </p:spTree>
    <p:extLst>
      <p:ext uri="{BB962C8B-B14F-4D97-AF65-F5344CB8AC3E}">
        <p14:creationId xmlns:p14="http://schemas.microsoft.com/office/powerpoint/2010/main" val="422373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15</a:t>
            </a:fld>
            <a:endParaRPr lang="en-US"/>
          </a:p>
        </p:txBody>
      </p:sp>
    </p:spTree>
    <p:extLst>
      <p:ext uri="{BB962C8B-B14F-4D97-AF65-F5344CB8AC3E}">
        <p14:creationId xmlns:p14="http://schemas.microsoft.com/office/powerpoint/2010/main" val="4132948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16</a:t>
            </a:fld>
            <a:endParaRPr lang="en-US"/>
          </a:p>
        </p:txBody>
      </p:sp>
    </p:spTree>
    <p:extLst>
      <p:ext uri="{BB962C8B-B14F-4D97-AF65-F5344CB8AC3E}">
        <p14:creationId xmlns:p14="http://schemas.microsoft.com/office/powerpoint/2010/main" val="359001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6BC74-A2E5-4643-8458-2E4586A9D53B}"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0784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18</a:t>
            </a:fld>
            <a:endParaRPr lang="en-US"/>
          </a:p>
        </p:txBody>
      </p:sp>
    </p:spTree>
    <p:extLst>
      <p:ext uri="{BB962C8B-B14F-4D97-AF65-F5344CB8AC3E}">
        <p14:creationId xmlns:p14="http://schemas.microsoft.com/office/powerpoint/2010/main" val="1863018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6BC74-A2E5-4643-8458-2E4586A9D53B}"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0216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F979B3-634C-48C1-9CA6-7CC6CB057783}" type="slidenum">
              <a:rPr lang="en-US" smtClean="0"/>
              <a:t>2</a:t>
            </a:fld>
            <a:endParaRPr lang="en-US" dirty="0"/>
          </a:p>
        </p:txBody>
      </p:sp>
    </p:spTree>
    <p:extLst>
      <p:ext uri="{BB962C8B-B14F-4D97-AF65-F5344CB8AC3E}">
        <p14:creationId xmlns:p14="http://schemas.microsoft.com/office/powerpoint/2010/main" val="1272256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20</a:t>
            </a:fld>
            <a:endParaRPr lang="en-US"/>
          </a:p>
        </p:txBody>
      </p:sp>
    </p:spTree>
    <p:extLst>
      <p:ext uri="{BB962C8B-B14F-4D97-AF65-F5344CB8AC3E}">
        <p14:creationId xmlns:p14="http://schemas.microsoft.com/office/powerpoint/2010/main" val="201922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46BC74-A2E5-4643-8458-2E4586A9D53B}"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54307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22</a:t>
            </a:fld>
            <a:endParaRPr lang="en-US"/>
          </a:p>
        </p:txBody>
      </p:sp>
    </p:spTree>
    <p:extLst>
      <p:ext uri="{BB962C8B-B14F-4D97-AF65-F5344CB8AC3E}">
        <p14:creationId xmlns:p14="http://schemas.microsoft.com/office/powerpoint/2010/main" val="3865342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23</a:t>
            </a:fld>
            <a:endParaRPr lang="en-US"/>
          </a:p>
        </p:txBody>
      </p:sp>
    </p:spTree>
    <p:extLst>
      <p:ext uri="{BB962C8B-B14F-4D97-AF65-F5344CB8AC3E}">
        <p14:creationId xmlns:p14="http://schemas.microsoft.com/office/powerpoint/2010/main" val="2250339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24</a:t>
            </a:fld>
            <a:endParaRPr lang="en-US"/>
          </a:p>
        </p:txBody>
      </p:sp>
    </p:spTree>
    <p:extLst>
      <p:ext uri="{BB962C8B-B14F-4D97-AF65-F5344CB8AC3E}">
        <p14:creationId xmlns:p14="http://schemas.microsoft.com/office/powerpoint/2010/main" val="2818924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25</a:t>
            </a:fld>
            <a:endParaRPr lang="en-US"/>
          </a:p>
        </p:txBody>
      </p:sp>
    </p:spTree>
    <p:extLst>
      <p:ext uri="{BB962C8B-B14F-4D97-AF65-F5344CB8AC3E}">
        <p14:creationId xmlns:p14="http://schemas.microsoft.com/office/powerpoint/2010/main" val="898175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9001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6644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8125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4431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3D9FB-E7DE-4692-964B-17DC1D731AE8}"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64758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33763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901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09860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1580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89824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98183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73873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9883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389925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664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eaLnBrk="0" fontAlgn="base">
              <a:spcBef>
                <a:spcPct val="30000"/>
              </a:spcBef>
              <a:spcAft>
                <a:spcPct val="0"/>
              </a:spcAft>
              <a:defRPr/>
            </a:pPr>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983D9FB-E7DE-4692-964B-17DC1D731AE8}" type="slidenum">
              <a:rPr smtClean="0"/>
              <a:pPr/>
              <a:t>4</a:t>
            </a:fld>
            <a:endParaRPr/>
          </a:p>
        </p:txBody>
      </p:sp>
    </p:spTree>
    <p:extLst>
      <p:ext uri="{BB962C8B-B14F-4D97-AF65-F5344CB8AC3E}">
        <p14:creationId xmlns:p14="http://schemas.microsoft.com/office/powerpoint/2010/main" val="2194127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3739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96775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420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15347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24030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17433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67147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C7FA5-1BFD-4306-B52D-7C6FB81C3E42}"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7563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BF979B3-634C-48C1-9CA6-7CC6CB057783}" type="slidenum">
              <a:rPr lang="en-US" smtClean="0"/>
              <a:t>48</a:t>
            </a:fld>
            <a:endParaRPr lang="en-US" dirty="0"/>
          </a:p>
        </p:txBody>
      </p:sp>
    </p:spTree>
    <p:extLst>
      <p:ext uri="{BB962C8B-B14F-4D97-AF65-F5344CB8AC3E}">
        <p14:creationId xmlns:p14="http://schemas.microsoft.com/office/powerpoint/2010/main" val="3260835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BF979B3-634C-48C1-9CA6-7CC6CB057783}" type="slidenum">
              <a:rPr lang="en-US" smtClean="0"/>
              <a:t>49</a:t>
            </a:fld>
            <a:endParaRPr lang="en-US" dirty="0"/>
          </a:p>
        </p:txBody>
      </p:sp>
    </p:spTree>
    <p:extLst>
      <p:ext uri="{BB962C8B-B14F-4D97-AF65-F5344CB8AC3E}">
        <p14:creationId xmlns:p14="http://schemas.microsoft.com/office/powerpoint/2010/main" val="255692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eaLnBrk="0"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5</a:t>
            </a:fld>
            <a:endParaRPr lang="en-US"/>
          </a:p>
        </p:txBody>
      </p:sp>
    </p:spTree>
    <p:extLst>
      <p:ext uri="{BB962C8B-B14F-4D97-AF65-F5344CB8AC3E}">
        <p14:creationId xmlns:p14="http://schemas.microsoft.com/office/powerpoint/2010/main" val="198939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FFA9F2C-C035-41E3-A3EB-951F314FA0CC}"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13059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979B3-634C-48C1-9CA6-7CC6CB057783}" type="slidenum">
              <a:rPr lang="en-US" smtClean="0"/>
              <a:t>7</a:t>
            </a:fld>
            <a:endParaRPr lang="en-US" dirty="0"/>
          </a:p>
        </p:txBody>
      </p:sp>
    </p:spTree>
    <p:extLst>
      <p:ext uri="{BB962C8B-B14F-4D97-AF65-F5344CB8AC3E}">
        <p14:creationId xmlns:p14="http://schemas.microsoft.com/office/powerpoint/2010/main" val="178812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8</a:t>
            </a:fld>
            <a:endParaRPr lang="en-US"/>
          </a:p>
        </p:txBody>
      </p:sp>
    </p:spTree>
    <p:extLst>
      <p:ext uri="{BB962C8B-B14F-4D97-AF65-F5344CB8AC3E}">
        <p14:creationId xmlns:p14="http://schemas.microsoft.com/office/powerpoint/2010/main" val="56918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1E4C7FA5-1BFD-4306-B52D-7C6FB81C3E42}" type="slidenum">
              <a:rPr lang="en-US" smtClean="0"/>
              <a:t>9</a:t>
            </a:fld>
            <a:endParaRPr lang="en-US"/>
          </a:p>
        </p:txBody>
      </p:sp>
    </p:spTree>
    <p:extLst>
      <p:ext uri="{BB962C8B-B14F-4D97-AF65-F5344CB8AC3E}">
        <p14:creationId xmlns:p14="http://schemas.microsoft.com/office/powerpoint/2010/main" val="477528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Layout">
    <p:spTree>
      <p:nvGrpSpPr>
        <p:cNvPr id="1" name=""/>
        <p:cNvGrpSpPr/>
        <p:nvPr/>
      </p:nvGrpSpPr>
      <p:grpSpPr>
        <a:xfrm>
          <a:off x="0" y="0"/>
          <a:ext cx="0" cy="0"/>
          <a:chOff x="0" y="0"/>
          <a:chExt cx="0" cy="0"/>
        </a:xfrm>
      </p:grpSpPr>
      <p:sp>
        <p:nvSpPr>
          <p:cNvPr id="14" name="Content Placeholder 13"/>
          <p:cNvSpPr>
            <a:spLocks noGrp="1"/>
          </p:cNvSpPr>
          <p:nvPr>
            <p:ph sz="quarter" idx="10" hasCustomPrompt="1"/>
          </p:nvPr>
        </p:nvSpPr>
        <p:spPr>
          <a:xfrm>
            <a:off x="228600" y="1524000"/>
            <a:ext cx="8610600" cy="4648200"/>
          </a:xfrm>
          <a:prstGeom prst="rect">
            <a:avLst/>
          </a:prstGeom>
        </p:spPr>
        <p:txBody>
          <a:bodyPr vert="horz" lIns="91440"/>
          <a:lstStyle>
            <a:lvl1pPr marL="0" indent="228600">
              <a:defRPr sz="2400" b="0" i="0">
                <a:latin typeface="Franklin Gothic Book" panose="020B0503020102020204" pitchFamily="34" charset="0"/>
                <a:cs typeface="Arial" pitchFamily="34" charset="0"/>
              </a:defRPr>
            </a:lvl1pPr>
            <a:lvl2pPr marL="571500" indent="-285750">
              <a:lnSpc>
                <a:spcPct val="100000"/>
              </a:lnSpc>
              <a:spcBef>
                <a:spcPts val="0"/>
              </a:spcBef>
              <a:buClr>
                <a:schemeClr val="accent6"/>
              </a:buClr>
              <a:buFont typeface="Franklin Gothic Book" pitchFamily="34" charset="0"/>
              <a:buChar char="–"/>
              <a:defRPr sz="2200" b="0" i="0">
                <a:latin typeface="Franklin Gothic Book" panose="020B0503020102020204" pitchFamily="34" charset="0"/>
                <a:cs typeface="Arial" pitchFamily="34" charset="0"/>
              </a:defRPr>
            </a:lvl2pPr>
            <a:lvl3pPr marL="857250" indent="-285750">
              <a:spcBef>
                <a:spcPts val="300"/>
              </a:spcBef>
              <a:buFont typeface="Wingdings" pitchFamily="2" charset="2"/>
              <a:buChar char="§"/>
              <a:defRPr sz="2000" b="0" i="0">
                <a:latin typeface="Franklin Gothic Book" panose="020B0503020102020204" pitchFamily="34" charset="0"/>
                <a:cs typeface="Arial" pitchFamily="34" charset="0"/>
              </a:defRPr>
            </a:lvl3pPr>
            <a:lvl4pPr>
              <a:spcBef>
                <a:spcPts val="300"/>
              </a:spcBef>
              <a:buFont typeface="Lucida Grande"/>
              <a:buChar char="»"/>
              <a:defRPr sz="1800" b="0" i="0">
                <a:latin typeface="Franklin Gothic Book" panose="020B0503020102020204" pitchFamily="34" charset="0"/>
                <a:cs typeface="Arial" pitchFamily="34" charset="0"/>
              </a:defRPr>
            </a:lvl4pPr>
            <a:lvl5pPr>
              <a:spcBef>
                <a:spcPts val="400"/>
              </a:spcBef>
              <a:defRPr b="0" i="0">
                <a:latin typeface="Franklin Gothic Book" panose="020B0503020102020204" pitchFamily="34" charset="0"/>
                <a:cs typeface="Arial" pitchFamily="34" charset="0"/>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7" descr="presentation_header.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hasCustomPrompt="1"/>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Tree>
    <p:extLst>
      <p:ext uri="{BB962C8B-B14F-4D97-AF65-F5344CB8AC3E}">
        <p14:creationId xmlns:p14="http://schemas.microsoft.com/office/powerpoint/2010/main" val="225664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Booth,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39757679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ansi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Franklin Gothic Book" pitchFamily="34" charset="0"/>
              </a:defRPr>
            </a:lvl1pPr>
          </a:lstStyle>
          <a:p>
            <a:r>
              <a:rPr lang="en-US" dirty="0"/>
              <a:t>Click to edit title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p:cNvSpPr>
            <a:spLocks noGrp="1"/>
          </p:cNvSpPr>
          <p:nvPr>
            <p:ph type="body" sz="quarter" idx="10" hasCustomPrompt="1"/>
          </p:nvPr>
        </p:nvSpPr>
        <p:spPr>
          <a:xfrm>
            <a:off x="381000" y="3429000"/>
            <a:ext cx="7315200" cy="914400"/>
          </a:xfrm>
          <a:prstGeom prst="rect">
            <a:avLst/>
          </a:prstGeom>
        </p:spPr>
        <p:txBody>
          <a:bodyPr vert="horz"/>
          <a:lstStyle>
            <a:lvl1pPr>
              <a:defRPr baseline="0"/>
            </a:lvl1pPr>
          </a:lstStyle>
          <a:p>
            <a:pPr lvl="0"/>
            <a:r>
              <a:rPr lang="en-US" dirty="0"/>
              <a:t>Click to edit second line</a:t>
            </a:r>
          </a:p>
        </p:txBody>
      </p:sp>
      <p:sp>
        <p:nvSpPr>
          <p:cNvPr id="5" name="Slide Number Placeholder 5"/>
          <p:cNvSpPr txBox="1">
            <a:spLocks/>
          </p:cNvSpPr>
          <p:nvPr/>
        </p:nvSpPr>
        <p:spPr>
          <a:xfrm>
            <a:off x="6858000" y="6492875"/>
            <a:ext cx="21336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defRPr/>
            </a:pPr>
            <a:r>
              <a:rPr lang="en-US" sz="1100" dirty="0">
                <a:latin typeface="Arial" pitchFamily="34" charset="0"/>
                <a:cs typeface="Arial" pitchFamily="34" charset="0"/>
              </a:rPr>
              <a:t> </a:t>
            </a:r>
            <a:fld id="{10DE4485-A0E1-41F7-AC9F-B59C2DFC6A32}" type="slidenum">
              <a:rPr lang="en-US" sz="1000" smtClean="0">
                <a:latin typeface="Arial" pitchFamily="34" charset="0"/>
                <a:cs typeface="Arial" pitchFamily="34" charset="0"/>
              </a:rPr>
              <a:pPr>
                <a:defRPr/>
              </a:pPr>
              <a:t>‹#›</a:t>
            </a:fld>
            <a:endParaRPr lang="en-US" sz="1200" dirty="0">
              <a:latin typeface="Arial" pitchFamily="34" charset="0"/>
              <a:cs typeface="Arial" pitchFamily="34" charset="0"/>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Book,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20981861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ransi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Franklin Gothic Book" pitchFamily="34" charset="0"/>
              </a:defRPr>
            </a:lvl1pPr>
          </a:lstStyle>
          <a:p>
            <a:r>
              <a:rPr lang="en-US" dirty="0"/>
              <a:t>Click to edit title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p:cNvSpPr>
            <a:spLocks noGrp="1"/>
          </p:cNvSpPr>
          <p:nvPr>
            <p:ph type="body" sz="quarter" idx="10" hasCustomPrompt="1"/>
          </p:nvPr>
        </p:nvSpPr>
        <p:spPr>
          <a:xfrm>
            <a:off x="381000" y="3429000"/>
            <a:ext cx="7315200" cy="914400"/>
          </a:xfrm>
          <a:prstGeom prst="rect">
            <a:avLst/>
          </a:prstGeom>
        </p:spPr>
        <p:txBody>
          <a:bodyPr vert="horz"/>
          <a:lstStyle>
            <a:lvl1pPr>
              <a:defRPr baseline="0"/>
            </a:lvl1pPr>
          </a:lstStyle>
          <a:p>
            <a:pPr lvl="0"/>
            <a:r>
              <a:rPr lang="en-US" dirty="0"/>
              <a:t>Click to edit second line</a:t>
            </a:r>
          </a:p>
        </p:txBody>
      </p:sp>
      <p:sp>
        <p:nvSpPr>
          <p:cNvPr id="5" name="Slide Number Placeholder 5"/>
          <p:cNvSpPr txBox="1">
            <a:spLocks/>
          </p:cNvSpPr>
          <p:nvPr/>
        </p:nvSpPr>
        <p:spPr>
          <a:xfrm>
            <a:off x="6858000" y="6492875"/>
            <a:ext cx="21336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defRPr/>
            </a:pPr>
            <a:r>
              <a:rPr lang="en-US" sz="1100" dirty="0">
                <a:solidFill>
                  <a:prstClr val="black">
                    <a:lumMod val="75000"/>
                  </a:prstClr>
                </a:solidFill>
                <a:cs typeface="Arial" pitchFamily="34" charset="0"/>
              </a:rPr>
              <a:t> </a:t>
            </a:r>
            <a:fld id="{10DE4485-A0E1-41F7-AC9F-B59C2DFC6A32}" type="slidenum">
              <a:rPr lang="en-US" sz="1000" smtClean="0">
                <a:solidFill>
                  <a:prstClr val="black">
                    <a:lumMod val="75000"/>
                  </a:prstClr>
                </a:solidFill>
                <a:cs typeface="Arial" pitchFamily="34" charset="0"/>
              </a:rPr>
              <a:pPr>
                <a:defRPr/>
              </a:pPr>
              <a:t>‹#›</a:t>
            </a:fld>
            <a:endParaRPr lang="en-US" dirty="0">
              <a:solidFill>
                <a:prstClr val="black">
                  <a:lumMod val="75000"/>
                </a:prstClr>
              </a:solidFill>
              <a:cs typeface="Arial" pitchFamily="34" charset="0"/>
            </a:endParaRPr>
          </a:p>
        </p:txBody>
      </p:sp>
    </p:spTree>
    <p:extLst>
      <p:ext uri="{BB962C8B-B14F-4D97-AF65-F5344CB8AC3E}">
        <p14:creationId xmlns:p14="http://schemas.microsoft.com/office/powerpoint/2010/main" val="15884574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Section divider Slide">
    <p:spTree>
      <p:nvGrpSpPr>
        <p:cNvPr id="1" name=""/>
        <p:cNvGrpSpPr/>
        <p:nvPr/>
      </p:nvGrpSpPr>
      <p:grpSpPr>
        <a:xfrm>
          <a:off x="0" y="0"/>
          <a:ext cx="0" cy="0"/>
          <a:chOff x="0" y="0"/>
          <a:chExt cx="0" cy="0"/>
        </a:xfrm>
      </p:grpSpPr>
      <p:sp>
        <p:nvSpPr>
          <p:cNvPr id="3"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66430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s Layout">
    <p:spTree>
      <p:nvGrpSpPr>
        <p:cNvPr id="1" name=""/>
        <p:cNvGrpSpPr/>
        <p:nvPr/>
      </p:nvGrpSpPr>
      <p:grpSpPr>
        <a:xfrm>
          <a:off x="0" y="0"/>
          <a:ext cx="0" cy="0"/>
          <a:chOff x="0" y="0"/>
          <a:chExt cx="0" cy="0"/>
        </a:xfrm>
      </p:grpSpPr>
      <p:sp>
        <p:nvSpPr>
          <p:cNvPr id="14" name="Content Placeholder 13"/>
          <p:cNvSpPr>
            <a:spLocks noGrp="1"/>
          </p:cNvSpPr>
          <p:nvPr>
            <p:ph sz="quarter" idx="10" hasCustomPrompt="1"/>
          </p:nvPr>
        </p:nvSpPr>
        <p:spPr>
          <a:xfrm>
            <a:off x="228600" y="1524000"/>
            <a:ext cx="8610600" cy="4648200"/>
          </a:xfrm>
          <a:prstGeom prst="rect">
            <a:avLst/>
          </a:prstGeom>
        </p:spPr>
        <p:txBody>
          <a:bodyPr vert="horz" lIns="91440"/>
          <a:lstStyle>
            <a:lvl1pPr marL="0" indent="228600">
              <a:defRPr sz="2400" b="0" i="0">
                <a:latin typeface="Arial" panose="020B0604020202020204" pitchFamily="34" charset="0"/>
                <a:cs typeface="Arial" pitchFamily="34" charset="0"/>
              </a:defRPr>
            </a:lvl1pPr>
            <a:lvl2pPr marL="571500" indent="-285750">
              <a:lnSpc>
                <a:spcPct val="100000"/>
              </a:lnSpc>
              <a:spcBef>
                <a:spcPts val="0"/>
              </a:spcBef>
              <a:buClr>
                <a:schemeClr val="accent6"/>
              </a:buClr>
              <a:buFont typeface="Franklin Gothic Book" pitchFamily="34" charset="0"/>
              <a:buChar char="–"/>
              <a:defRPr sz="2200" b="0" i="0">
                <a:latin typeface="Arial" panose="020B0604020202020204" pitchFamily="34" charset="0"/>
                <a:cs typeface="Arial" pitchFamily="34" charset="0"/>
              </a:defRPr>
            </a:lvl2pPr>
            <a:lvl3pPr marL="857250" indent="-285750">
              <a:spcBef>
                <a:spcPts val="300"/>
              </a:spcBef>
              <a:buFont typeface="Wingdings" pitchFamily="2" charset="2"/>
              <a:buChar char="§"/>
              <a:defRPr sz="2000" b="0" i="0">
                <a:latin typeface="Arial" panose="020B0604020202020204" pitchFamily="34" charset="0"/>
                <a:cs typeface="Arial" pitchFamily="34" charset="0"/>
              </a:defRPr>
            </a:lvl3pPr>
            <a:lvl4pPr>
              <a:spcBef>
                <a:spcPts val="300"/>
              </a:spcBef>
              <a:buFont typeface="Lucida Grande"/>
              <a:buChar char="»"/>
              <a:defRPr sz="1800" b="0" i="0">
                <a:latin typeface="Arial" panose="020B0604020202020204" pitchFamily="34" charset="0"/>
                <a:cs typeface="Arial" pitchFamily="34" charset="0"/>
              </a:defRPr>
            </a:lvl4pPr>
            <a:lvl5pPr>
              <a:spcBef>
                <a:spcPts val="400"/>
              </a:spcBef>
              <a:defRPr b="0" i="0">
                <a:latin typeface="Arial" panose="020B0604020202020204" pitchFamily="34" charset="0"/>
                <a:cs typeface="Arial" pitchFamily="34" charset="0"/>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7" descr="presentation_header.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hasCustomPrompt="1"/>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Tree>
    <p:extLst>
      <p:ext uri="{BB962C8B-B14F-4D97-AF65-F5344CB8AC3E}">
        <p14:creationId xmlns:p14="http://schemas.microsoft.com/office/powerpoint/2010/main" val="22566430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Column Layout">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304800" y="2362200"/>
            <a:ext cx="3886200" cy="3352800"/>
          </a:xfrm>
          <a:prstGeom prst="rect">
            <a:avLst/>
          </a:prstGeom>
        </p:spPr>
        <p:txBody>
          <a:bodyPr vert="horz"/>
          <a:lstStyle>
            <a:lvl1pPr marL="2286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2200" b="0" i="0">
                <a:latin typeface="Arial" panose="020B0604020202020204" pitchFamily="34" charset="0"/>
                <a:cs typeface="Arial" pitchFamily="34" charset="0"/>
              </a:defRPr>
            </a:lvl1pPr>
            <a:lvl2pPr marL="457200" marR="0" indent="-228600" algn="l" defTabSz="914400" rtl="0" eaLnBrk="1" fontAlgn="auto" latinLnBrk="0" hangingPunct="1">
              <a:lnSpc>
                <a:spcPct val="100000"/>
              </a:lnSpc>
              <a:spcBef>
                <a:spcPct val="20000"/>
              </a:spcBef>
              <a:spcAft>
                <a:spcPts val="0"/>
              </a:spcAft>
              <a:buClr>
                <a:schemeClr val="accent6"/>
              </a:buClr>
              <a:buSzTx/>
              <a:buFont typeface="Wingdings" charset="2"/>
              <a:buChar char="§"/>
              <a:tabLst/>
              <a:defRPr sz="2200" b="0" i="0">
                <a:latin typeface="Arial" panose="020B0604020202020204" pitchFamily="34" charset="0"/>
                <a:cs typeface="Arial" pitchFamily="34" charset="0"/>
              </a:defRPr>
            </a:lvl2pPr>
            <a:lvl3pPr marL="742950" marR="0" indent="-28575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tab pos="685800" algn="l"/>
              </a:tabLst>
              <a:defRPr sz="2000" b="0" i="0">
                <a:latin typeface="Arial" panose="020B0604020202020204" pitchFamily="34" charset="0"/>
                <a:cs typeface="Arial" pitchFamily="34" charset="0"/>
              </a:defRPr>
            </a:lvl3pPr>
            <a:lvl4pPr marL="971550" marR="0" indent="-228600" algn="l" defTabSz="914400" rtl="0" eaLnBrk="1" fontAlgn="auto" latinLnBrk="0" hangingPunct="1">
              <a:lnSpc>
                <a:spcPct val="100000"/>
              </a:lnSpc>
              <a:spcBef>
                <a:spcPct val="20000"/>
              </a:spcBef>
              <a:spcAft>
                <a:spcPts val="0"/>
              </a:spcAft>
              <a:buClr>
                <a:schemeClr val="accent6"/>
              </a:buClr>
              <a:buSzTx/>
              <a:buFont typeface="Lucida Grande"/>
              <a:buChar char="»"/>
              <a:tabLst/>
              <a:defRPr sz="1800" b="0" i="0">
                <a:latin typeface="Arial" panose="020B0604020202020204"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
                <a:schemeClr val="accent6"/>
              </a:buClr>
              <a:buSzTx/>
              <a:buFont typeface="Arial"/>
              <a:buChar char="•"/>
              <a:tabLst/>
              <a:defRPr b="0" i="0">
                <a:latin typeface="Franklin Gothic Book"/>
                <a:cs typeface="Franklin Gothic Book"/>
              </a:defRPr>
            </a:lvl5pPr>
          </a:lstStyle>
          <a:p>
            <a:pPr lvl="0"/>
            <a:r>
              <a:rPr lang="en-US" dirty="0"/>
              <a:t>Click to edit bullet style</a:t>
            </a:r>
          </a:p>
          <a:p>
            <a:pPr lvl="1"/>
            <a:r>
              <a:rPr lang="en-US" dirty="0"/>
              <a:t>Second level</a:t>
            </a:r>
          </a:p>
          <a:p>
            <a:pPr lvl="2"/>
            <a:r>
              <a:rPr lang="en-US" dirty="0"/>
              <a:t>Third level</a:t>
            </a:r>
          </a:p>
          <a:p>
            <a:pPr lvl="3"/>
            <a:r>
              <a:rPr lang="en-US" dirty="0"/>
              <a:t>Fourth level</a:t>
            </a:r>
          </a:p>
        </p:txBody>
      </p:sp>
      <p:sp>
        <p:nvSpPr>
          <p:cNvPr id="21" name="Text Placeholder 20"/>
          <p:cNvSpPr>
            <a:spLocks noGrp="1"/>
          </p:cNvSpPr>
          <p:nvPr>
            <p:ph type="body" sz="quarter" idx="15" hasCustomPrompt="1"/>
          </p:nvPr>
        </p:nvSpPr>
        <p:spPr>
          <a:xfrm>
            <a:off x="304800" y="1676400"/>
            <a:ext cx="3886200" cy="609600"/>
          </a:xfrm>
          <a:prstGeom prst="rect">
            <a:avLst/>
          </a:prstGeom>
        </p:spPr>
        <p:txBody>
          <a:bodyPr vert="horz"/>
          <a:lstStyle>
            <a:lvl1pPr marL="0" indent="0" algn="ctr">
              <a:buFontTx/>
              <a:buNone/>
              <a:defRPr sz="2400" b="1" i="0" baseline="0">
                <a:latin typeface="Arial" panose="020B0604020202020204" pitchFamily="34" charset="0"/>
                <a:cs typeface="Arial" pitchFamily="34" charset="0"/>
              </a:defRPr>
            </a:lvl1pPr>
          </a:lstStyle>
          <a:p>
            <a:pPr lvl="0"/>
            <a:r>
              <a:rPr lang="en-US" b="0" i="0" dirty="0"/>
              <a:t>Click to edit subtitle</a:t>
            </a:r>
            <a:endParaRPr lang="en-US" dirty="0"/>
          </a:p>
        </p:txBody>
      </p:sp>
      <p:sp>
        <p:nvSpPr>
          <p:cNvPr id="23" name="Text Placeholder 20"/>
          <p:cNvSpPr>
            <a:spLocks noGrp="1"/>
          </p:cNvSpPr>
          <p:nvPr>
            <p:ph type="body" sz="quarter" idx="17" hasCustomPrompt="1"/>
          </p:nvPr>
        </p:nvSpPr>
        <p:spPr>
          <a:xfrm>
            <a:off x="4724400" y="1676400"/>
            <a:ext cx="3886200" cy="609600"/>
          </a:xfrm>
          <a:prstGeom prst="rect">
            <a:avLst/>
          </a:prstGeom>
        </p:spPr>
        <p:txBody>
          <a:bodyPr vert="horz"/>
          <a:lstStyle>
            <a:lvl1pPr marL="0" indent="0" algn="ctr">
              <a:buFontTx/>
              <a:buNone/>
              <a:defRPr sz="2400" b="1" i="0">
                <a:latin typeface="Arial" panose="020B0604020202020204" pitchFamily="34" charset="0"/>
                <a:cs typeface="Arial" pitchFamily="34" charset="0"/>
              </a:defRPr>
            </a:lvl1pPr>
          </a:lstStyle>
          <a:p>
            <a:pPr lvl="0"/>
            <a:r>
              <a:rPr lang="en-US" b="0" i="0" dirty="0"/>
              <a:t>Click to edit subtitle</a:t>
            </a:r>
            <a:endParaRPr lang="en-US" dirty="0"/>
          </a:p>
        </p:txBody>
      </p:sp>
      <p:sp>
        <p:nvSpPr>
          <p:cNvPr id="28" name="Title Placeholder 18"/>
          <p:cNvSpPr>
            <a:spLocks noGrp="1"/>
          </p:cNvSpPr>
          <p:nvPr>
            <p:ph type="title" hasCustomPrompt="1"/>
          </p:nvPr>
        </p:nvSpPr>
        <p:spPr>
          <a:xfrm>
            <a:off x="152400" y="152400"/>
            <a:ext cx="8077200" cy="990600"/>
          </a:xfrm>
          <a:prstGeom prst="rect">
            <a:avLst/>
          </a:prstGeom>
        </p:spPr>
        <p:txBody>
          <a:bodyPr vert="horz" lIns="91440" tIns="45720" rIns="91440" bIns="45720" rtlCol="0" anchor="ctr">
            <a:normAutofit/>
          </a:bodyPr>
          <a:lstStyle>
            <a:lvl1pPr>
              <a:defRPr lang="en-US" sz="3200" kern="1200" dirty="0">
                <a:solidFill>
                  <a:schemeClr val="bg1"/>
                </a:solidFill>
                <a:latin typeface="Franklin Gothic Book"/>
                <a:ea typeface="+mj-ea"/>
                <a:cs typeface="+mj-cs"/>
              </a:defRPr>
            </a:lvl1pPr>
          </a:lstStyle>
          <a:p>
            <a:pPr lvl="0"/>
            <a:r>
              <a:rPr lang="en-US" dirty="0">
                <a:solidFill>
                  <a:schemeClr val="bg1"/>
                </a:solidFill>
                <a:latin typeface="Franklin Gothic Book"/>
              </a:rPr>
              <a:t>Click to edit title</a:t>
            </a:r>
            <a:endParaRPr lang="en-US" dirty="0"/>
          </a:p>
        </p:txBody>
      </p:sp>
      <p:sp>
        <p:nvSpPr>
          <p:cNvPr id="7" name="Text Placeholder 11"/>
          <p:cNvSpPr>
            <a:spLocks noGrp="1"/>
          </p:cNvSpPr>
          <p:nvPr>
            <p:ph type="body" sz="quarter" idx="18" hasCustomPrompt="1"/>
          </p:nvPr>
        </p:nvSpPr>
        <p:spPr>
          <a:xfrm>
            <a:off x="4724400" y="2362200"/>
            <a:ext cx="3886200" cy="3352800"/>
          </a:xfrm>
          <a:prstGeom prst="rect">
            <a:avLst/>
          </a:prstGeom>
        </p:spPr>
        <p:txBody>
          <a:bodyPr vert="horz"/>
          <a:lstStyle>
            <a:lvl1pPr marL="2286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2200" b="0" i="0">
                <a:latin typeface="Arial" panose="020B0604020202020204" pitchFamily="34" charset="0"/>
                <a:cs typeface="Arial" pitchFamily="34" charset="0"/>
              </a:defRPr>
            </a:lvl1pPr>
            <a:lvl2pPr marL="457200" marR="0" indent="-228600" algn="l" defTabSz="914400" rtl="0" eaLnBrk="1" fontAlgn="auto" latinLnBrk="0" hangingPunct="1">
              <a:lnSpc>
                <a:spcPct val="100000"/>
              </a:lnSpc>
              <a:spcBef>
                <a:spcPct val="20000"/>
              </a:spcBef>
              <a:spcAft>
                <a:spcPts val="0"/>
              </a:spcAft>
              <a:buClr>
                <a:schemeClr val="accent6"/>
              </a:buClr>
              <a:buSzTx/>
              <a:buFont typeface="Wingdings" charset="2"/>
              <a:buChar char="§"/>
              <a:tabLst/>
              <a:defRPr sz="2200" b="0" i="0">
                <a:latin typeface="Arial" panose="020B0604020202020204" pitchFamily="34" charset="0"/>
                <a:cs typeface="Arial" pitchFamily="34" charset="0"/>
              </a:defRPr>
            </a:lvl2pPr>
            <a:lvl3pPr marL="742950" marR="0" indent="-28575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tab pos="685800" algn="l"/>
              </a:tabLst>
              <a:defRPr sz="2000" b="0" i="0">
                <a:latin typeface="Arial" panose="020B0604020202020204" pitchFamily="34" charset="0"/>
                <a:cs typeface="Arial" pitchFamily="34" charset="0"/>
              </a:defRPr>
            </a:lvl3pPr>
            <a:lvl4pPr marL="971550" marR="0" indent="-228600" algn="l" defTabSz="914400" rtl="0" eaLnBrk="1" fontAlgn="auto" latinLnBrk="0" hangingPunct="1">
              <a:lnSpc>
                <a:spcPct val="100000"/>
              </a:lnSpc>
              <a:spcBef>
                <a:spcPct val="20000"/>
              </a:spcBef>
              <a:spcAft>
                <a:spcPts val="0"/>
              </a:spcAft>
              <a:buClr>
                <a:schemeClr val="accent6"/>
              </a:buClr>
              <a:buSzTx/>
              <a:buFont typeface="Lucida Grande"/>
              <a:buChar char="»"/>
              <a:tabLst/>
              <a:defRPr sz="1800" b="0" i="0">
                <a:latin typeface="Arial" panose="020B0604020202020204"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
                <a:schemeClr val="accent6"/>
              </a:buClr>
              <a:buSzTx/>
              <a:buFont typeface="Arial"/>
              <a:buChar char="•"/>
              <a:tabLst/>
              <a:defRPr b="0" i="0">
                <a:latin typeface="Franklin Gothic Book"/>
                <a:cs typeface="Franklin Gothic Book"/>
              </a:defRPr>
            </a:lvl5pPr>
          </a:lstStyle>
          <a:p>
            <a:pPr lvl="0"/>
            <a:r>
              <a:rPr lang="en-US" dirty="0"/>
              <a:t>Click to edit bullet style</a:t>
            </a:r>
          </a:p>
          <a:p>
            <a:pPr lvl="1"/>
            <a:r>
              <a:rPr lang="en-US" dirty="0"/>
              <a:t>Second level</a:t>
            </a:r>
          </a:p>
          <a:p>
            <a:pPr lvl="2"/>
            <a:r>
              <a:rPr lang="en-US" dirty="0"/>
              <a:t>Third level</a:t>
            </a:r>
          </a:p>
          <a:p>
            <a:pPr lvl="3"/>
            <a:r>
              <a:rPr lang="en-US" dirty="0"/>
              <a:t>Fourth level</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lain Paragraph">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52400" y="1524000"/>
            <a:ext cx="8534400" cy="4572000"/>
          </a:xfrm>
          <a:prstGeom prst="rect">
            <a:avLst/>
          </a:prstGeom>
        </p:spPr>
        <p:txBody>
          <a:bodyPr vert="horz"/>
          <a:lstStyle>
            <a:lvl1pPr marL="0" indent="0">
              <a:buFontTx/>
              <a:buNone/>
              <a:defRPr sz="2400" b="0" i="0">
                <a:latin typeface="Arial" panose="020B0604020202020204" pitchFamily="34" charset="0"/>
                <a:cs typeface="Arial" pitchFamily="34" charset="0"/>
              </a:defRPr>
            </a:lvl1pPr>
          </a:lstStyle>
          <a:p>
            <a:pPr lvl="0"/>
            <a:r>
              <a:rPr lang="en-US" dirty="0"/>
              <a:t>Click to edit plain paragraph style</a:t>
            </a:r>
          </a:p>
        </p:txBody>
      </p:sp>
      <p:sp>
        <p:nvSpPr>
          <p:cNvPr id="6" name="Title Placeholder 18"/>
          <p:cNvSpPr>
            <a:spLocks noGrp="1"/>
          </p:cNvSpPr>
          <p:nvPr>
            <p:ph type="title" hasCustomPrompt="1"/>
          </p:nvPr>
        </p:nvSpPr>
        <p:spPr>
          <a:xfrm>
            <a:off x="152400" y="152400"/>
            <a:ext cx="8077200" cy="990600"/>
          </a:xfrm>
          <a:prstGeom prst="rect">
            <a:avLst/>
          </a:prstGeom>
        </p:spPr>
        <p:txBody>
          <a:bodyPr vert="horz" lIns="91440" tIns="45720" rIns="91440" bIns="45720" rtlCol="0" anchor="ctr">
            <a:normAutofit/>
          </a:bodyPr>
          <a:lstStyle>
            <a:lvl1pPr>
              <a:defRPr lang="en-US" sz="3200" kern="1200" dirty="0">
                <a:solidFill>
                  <a:schemeClr val="bg1"/>
                </a:solidFill>
                <a:latin typeface="Franklin Gothic Book"/>
                <a:ea typeface="+mj-ea"/>
                <a:cs typeface="+mj-cs"/>
              </a:defRPr>
            </a:lvl1pPr>
          </a:lstStyle>
          <a:p>
            <a:pPr lvl="0"/>
            <a:r>
              <a:rPr lang="en-US" dirty="0">
                <a:solidFill>
                  <a:schemeClr val="bg1"/>
                </a:solidFill>
                <a:latin typeface="Franklin Gothic Book"/>
              </a:rPr>
              <a:t>Click to edit title</a:t>
            </a:r>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Booth,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397576792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Booth,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39757679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304800" y="2362200"/>
            <a:ext cx="3886200" cy="3352800"/>
          </a:xfrm>
          <a:prstGeom prst="rect">
            <a:avLst/>
          </a:prstGeom>
        </p:spPr>
        <p:txBody>
          <a:bodyPr vert="horz"/>
          <a:lstStyle>
            <a:lvl1pPr marL="2286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2200" b="0" i="0">
                <a:latin typeface="Franklin Gothic Book" panose="020B0503020102020204" pitchFamily="34" charset="0"/>
                <a:cs typeface="Arial" pitchFamily="34" charset="0"/>
              </a:defRPr>
            </a:lvl1pPr>
            <a:lvl2pPr marL="457200" marR="0" indent="-228600" algn="l" defTabSz="914400" rtl="0" eaLnBrk="1" fontAlgn="auto" latinLnBrk="0" hangingPunct="1">
              <a:lnSpc>
                <a:spcPct val="100000"/>
              </a:lnSpc>
              <a:spcBef>
                <a:spcPct val="20000"/>
              </a:spcBef>
              <a:spcAft>
                <a:spcPts val="0"/>
              </a:spcAft>
              <a:buClr>
                <a:schemeClr val="accent6"/>
              </a:buClr>
              <a:buSzTx/>
              <a:buFont typeface="Wingdings" charset="2"/>
              <a:buChar char="§"/>
              <a:tabLst/>
              <a:defRPr sz="2200" b="0" i="0">
                <a:latin typeface="Franklin Gothic Book" panose="020B0503020102020204" pitchFamily="34" charset="0"/>
                <a:cs typeface="Arial" pitchFamily="34" charset="0"/>
              </a:defRPr>
            </a:lvl2pPr>
            <a:lvl3pPr marL="742950" marR="0" indent="-28575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tab pos="685800" algn="l"/>
              </a:tabLst>
              <a:defRPr sz="2000" b="0" i="0">
                <a:latin typeface="Franklin Gothic Book" panose="020B0503020102020204" pitchFamily="34" charset="0"/>
                <a:cs typeface="Arial" pitchFamily="34" charset="0"/>
              </a:defRPr>
            </a:lvl3pPr>
            <a:lvl4pPr marL="971550" marR="0" indent="-228600" algn="l" defTabSz="914400" rtl="0" eaLnBrk="1" fontAlgn="auto" latinLnBrk="0" hangingPunct="1">
              <a:lnSpc>
                <a:spcPct val="100000"/>
              </a:lnSpc>
              <a:spcBef>
                <a:spcPct val="20000"/>
              </a:spcBef>
              <a:spcAft>
                <a:spcPts val="0"/>
              </a:spcAft>
              <a:buClr>
                <a:schemeClr val="accent6"/>
              </a:buClr>
              <a:buSzTx/>
              <a:buFont typeface="Lucida Grande"/>
              <a:buChar char="»"/>
              <a:tabLst/>
              <a:defRPr sz="1800" b="0" i="0">
                <a:latin typeface="Franklin Gothic Book" panose="020B0503020102020204"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
                <a:schemeClr val="accent6"/>
              </a:buClr>
              <a:buSzTx/>
              <a:buFont typeface="Arial"/>
              <a:buChar char="•"/>
              <a:tabLst/>
              <a:defRPr b="0" i="0">
                <a:latin typeface="Franklin Gothic Book"/>
                <a:cs typeface="Franklin Gothic Book"/>
              </a:defRPr>
            </a:lvl5pPr>
          </a:lstStyle>
          <a:p>
            <a:pPr lvl="0"/>
            <a:r>
              <a:rPr lang="en-US" dirty="0"/>
              <a:t>Click to edit bullet style</a:t>
            </a:r>
          </a:p>
          <a:p>
            <a:pPr lvl="1"/>
            <a:r>
              <a:rPr lang="en-US" dirty="0"/>
              <a:t>Second level</a:t>
            </a:r>
          </a:p>
          <a:p>
            <a:pPr lvl="2"/>
            <a:r>
              <a:rPr lang="en-US" dirty="0"/>
              <a:t>Third level</a:t>
            </a:r>
          </a:p>
          <a:p>
            <a:pPr lvl="3"/>
            <a:r>
              <a:rPr lang="en-US" dirty="0"/>
              <a:t>Fourth level</a:t>
            </a:r>
          </a:p>
        </p:txBody>
      </p:sp>
      <p:sp>
        <p:nvSpPr>
          <p:cNvPr id="21" name="Text Placeholder 20"/>
          <p:cNvSpPr>
            <a:spLocks noGrp="1"/>
          </p:cNvSpPr>
          <p:nvPr>
            <p:ph type="body" sz="quarter" idx="15" hasCustomPrompt="1"/>
          </p:nvPr>
        </p:nvSpPr>
        <p:spPr>
          <a:xfrm>
            <a:off x="304800" y="1676400"/>
            <a:ext cx="3886200" cy="609600"/>
          </a:xfrm>
          <a:prstGeom prst="rect">
            <a:avLst/>
          </a:prstGeom>
        </p:spPr>
        <p:txBody>
          <a:bodyPr vert="horz"/>
          <a:lstStyle>
            <a:lvl1pPr marL="0" indent="0" algn="ctr">
              <a:buFontTx/>
              <a:buNone/>
              <a:defRPr sz="2400" b="1" i="0" baseline="0">
                <a:latin typeface="Franklin Gothic Book" panose="020B0503020102020204" pitchFamily="34" charset="0"/>
                <a:cs typeface="Arial" pitchFamily="34" charset="0"/>
              </a:defRPr>
            </a:lvl1pPr>
          </a:lstStyle>
          <a:p>
            <a:pPr lvl="0"/>
            <a:r>
              <a:rPr lang="en-US" b="0" i="0" dirty="0"/>
              <a:t>Click to edit subtitle</a:t>
            </a:r>
            <a:endParaRPr lang="en-US" dirty="0"/>
          </a:p>
        </p:txBody>
      </p:sp>
      <p:sp>
        <p:nvSpPr>
          <p:cNvPr id="23" name="Text Placeholder 20"/>
          <p:cNvSpPr>
            <a:spLocks noGrp="1"/>
          </p:cNvSpPr>
          <p:nvPr>
            <p:ph type="body" sz="quarter" idx="17" hasCustomPrompt="1"/>
          </p:nvPr>
        </p:nvSpPr>
        <p:spPr>
          <a:xfrm>
            <a:off x="4724400" y="1676400"/>
            <a:ext cx="3886200" cy="609600"/>
          </a:xfrm>
          <a:prstGeom prst="rect">
            <a:avLst/>
          </a:prstGeom>
        </p:spPr>
        <p:txBody>
          <a:bodyPr vert="horz"/>
          <a:lstStyle>
            <a:lvl1pPr marL="0" indent="0" algn="ctr">
              <a:buFontTx/>
              <a:buNone/>
              <a:defRPr sz="2400" b="1" i="0">
                <a:latin typeface="Franklin Gothic Book" panose="020B0503020102020204" pitchFamily="34" charset="0"/>
                <a:cs typeface="Arial" pitchFamily="34" charset="0"/>
              </a:defRPr>
            </a:lvl1pPr>
          </a:lstStyle>
          <a:p>
            <a:pPr lvl="0"/>
            <a:r>
              <a:rPr lang="en-US" b="0" i="0" dirty="0"/>
              <a:t>Click to edit subtitle</a:t>
            </a:r>
            <a:endParaRPr lang="en-US" dirty="0"/>
          </a:p>
        </p:txBody>
      </p:sp>
      <p:sp>
        <p:nvSpPr>
          <p:cNvPr id="28" name="Title Placeholder 18"/>
          <p:cNvSpPr>
            <a:spLocks noGrp="1"/>
          </p:cNvSpPr>
          <p:nvPr>
            <p:ph type="title" hasCustomPrompt="1"/>
          </p:nvPr>
        </p:nvSpPr>
        <p:spPr>
          <a:xfrm>
            <a:off x="152400" y="152400"/>
            <a:ext cx="8077200" cy="990600"/>
          </a:xfrm>
          <a:prstGeom prst="rect">
            <a:avLst/>
          </a:prstGeom>
        </p:spPr>
        <p:txBody>
          <a:bodyPr vert="horz" lIns="91440" tIns="45720" rIns="91440" bIns="45720" rtlCol="0" anchor="ctr">
            <a:normAutofit/>
          </a:bodyPr>
          <a:lstStyle>
            <a:lvl1pPr>
              <a:defRPr lang="en-US" sz="3200" kern="1200" dirty="0">
                <a:solidFill>
                  <a:schemeClr val="bg1"/>
                </a:solidFill>
                <a:latin typeface="Franklin Gothic Book"/>
                <a:ea typeface="+mj-ea"/>
                <a:cs typeface="+mj-cs"/>
              </a:defRPr>
            </a:lvl1pPr>
          </a:lstStyle>
          <a:p>
            <a:pPr lvl="0"/>
            <a:r>
              <a:rPr lang="en-US" dirty="0">
                <a:solidFill>
                  <a:schemeClr val="bg1"/>
                </a:solidFill>
                <a:latin typeface="Franklin Gothic Book"/>
              </a:rPr>
              <a:t>Click to edit title</a:t>
            </a:r>
            <a:endParaRPr lang="en-US" dirty="0"/>
          </a:p>
        </p:txBody>
      </p:sp>
      <p:sp>
        <p:nvSpPr>
          <p:cNvPr id="7" name="Text Placeholder 11"/>
          <p:cNvSpPr>
            <a:spLocks noGrp="1"/>
          </p:cNvSpPr>
          <p:nvPr>
            <p:ph type="body" sz="quarter" idx="18" hasCustomPrompt="1"/>
          </p:nvPr>
        </p:nvSpPr>
        <p:spPr>
          <a:xfrm>
            <a:off x="4724400" y="2362200"/>
            <a:ext cx="3886200" cy="3352800"/>
          </a:xfrm>
          <a:prstGeom prst="rect">
            <a:avLst/>
          </a:prstGeom>
        </p:spPr>
        <p:txBody>
          <a:bodyPr vert="horz"/>
          <a:lstStyle>
            <a:lvl1pPr marL="2286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2200" b="0" i="0">
                <a:latin typeface="Franklin Gothic Book" panose="020B0503020102020204" pitchFamily="34" charset="0"/>
                <a:cs typeface="Arial" pitchFamily="34" charset="0"/>
              </a:defRPr>
            </a:lvl1pPr>
            <a:lvl2pPr marL="457200" marR="0" indent="-228600" algn="l" defTabSz="914400" rtl="0" eaLnBrk="1" fontAlgn="auto" latinLnBrk="0" hangingPunct="1">
              <a:lnSpc>
                <a:spcPct val="100000"/>
              </a:lnSpc>
              <a:spcBef>
                <a:spcPct val="20000"/>
              </a:spcBef>
              <a:spcAft>
                <a:spcPts val="0"/>
              </a:spcAft>
              <a:buClr>
                <a:schemeClr val="accent6"/>
              </a:buClr>
              <a:buSzTx/>
              <a:buFont typeface="Wingdings" charset="2"/>
              <a:buChar char="§"/>
              <a:tabLst/>
              <a:defRPr sz="2200" b="0" i="0">
                <a:latin typeface="Franklin Gothic Book" panose="020B0503020102020204" pitchFamily="34" charset="0"/>
                <a:cs typeface="Arial" pitchFamily="34" charset="0"/>
              </a:defRPr>
            </a:lvl2pPr>
            <a:lvl3pPr marL="742950" marR="0" indent="-28575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tab pos="685800" algn="l"/>
              </a:tabLst>
              <a:defRPr sz="2000" b="0" i="0">
                <a:latin typeface="Franklin Gothic Book" panose="020B0503020102020204" pitchFamily="34" charset="0"/>
                <a:cs typeface="Arial" pitchFamily="34" charset="0"/>
              </a:defRPr>
            </a:lvl3pPr>
            <a:lvl4pPr marL="971550" marR="0" indent="-228600" algn="l" defTabSz="914400" rtl="0" eaLnBrk="1" fontAlgn="auto" latinLnBrk="0" hangingPunct="1">
              <a:lnSpc>
                <a:spcPct val="100000"/>
              </a:lnSpc>
              <a:spcBef>
                <a:spcPct val="20000"/>
              </a:spcBef>
              <a:spcAft>
                <a:spcPts val="0"/>
              </a:spcAft>
              <a:buClr>
                <a:schemeClr val="accent6"/>
              </a:buClr>
              <a:buSzTx/>
              <a:buFont typeface="Lucida Grande"/>
              <a:buChar char="»"/>
              <a:tabLst/>
              <a:defRPr sz="1800" b="0" i="0">
                <a:latin typeface="Franklin Gothic Book" panose="020B0503020102020204"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
                <a:schemeClr val="accent6"/>
              </a:buClr>
              <a:buSzTx/>
              <a:buFont typeface="Arial"/>
              <a:buChar char="•"/>
              <a:tabLst/>
              <a:defRPr b="0" i="0">
                <a:latin typeface="Franklin Gothic Book"/>
                <a:cs typeface="Franklin Gothic Book"/>
              </a:defRPr>
            </a:lvl5pPr>
          </a:lstStyle>
          <a:p>
            <a:pPr lvl="0"/>
            <a:r>
              <a:rPr lang="en-US" dirty="0"/>
              <a:t>Click to edit bullet style</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ansi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Franklin Gothic Book" pitchFamily="34" charset="0"/>
              </a:defRPr>
            </a:lvl1pPr>
          </a:lstStyle>
          <a:p>
            <a:r>
              <a:rPr lang="en-US" dirty="0"/>
              <a:t>Click to edit title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p:cNvSpPr>
            <a:spLocks noGrp="1"/>
          </p:cNvSpPr>
          <p:nvPr>
            <p:ph type="body" sz="quarter" idx="10" hasCustomPrompt="1"/>
          </p:nvPr>
        </p:nvSpPr>
        <p:spPr>
          <a:xfrm>
            <a:off x="381000" y="3429000"/>
            <a:ext cx="7315200" cy="914400"/>
          </a:xfrm>
          <a:prstGeom prst="rect">
            <a:avLst/>
          </a:prstGeom>
        </p:spPr>
        <p:txBody>
          <a:bodyPr vert="horz"/>
          <a:lstStyle>
            <a:lvl1pPr>
              <a:defRPr baseline="0"/>
            </a:lvl1pPr>
          </a:lstStyle>
          <a:p>
            <a:pPr lvl="0"/>
            <a:r>
              <a:rPr lang="en-US" dirty="0"/>
              <a:t>Click to edit second line</a:t>
            </a:r>
          </a:p>
        </p:txBody>
      </p:sp>
      <p:sp>
        <p:nvSpPr>
          <p:cNvPr id="5" name="Slide Number Placeholder 5"/>
          <p:cNvSpPr txBox="1">
            <a:spLocks/>
          </p:cNvSpPr>
          <p:nvPr/>
        </p:nvSpPr>
        <p:spPr>
          <a:xfrm>
            <a:off x="6858000" y="6492875"/>
            <a:ext cx="21336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defRPr/>
            </a:pPr>
            <a:r>
              <a:rPr lang="en-US" sz="1100" dirty="0">
                <a:latin typeface="Arial" pitchFamily="34" charset="0"/>
                <a:cs typeface="Arial" pitchFamily="34" charset="0"/>
              </a:rPr>
              <a:t> </a:t>
            </a:r>
            <a:fld id="{10DE4485-A0E1-41F7-AC9F-B59C2DFC6A32}" type="slidenum">
              <a:rPr lang="en-US" sz="1000" smtClean="0">
                <a:latin typeface="Arial" pitchFamily="34" charset="0"/>
                <a:cs typeface="Arial" pitchFamily="34" charset="0"/>
              </a:rPr>
              <a:pPr>
                <a:defRPr/>
              </a:pPr>
              <a:t>‹#›</a:t>
            </a:fld>
            <a:endParaRPr lang="en-US" sz="1200" dirty="0">
              <a:latin typeface="Arial" pitchFamily="34" charset="0"/>
              <a:cs typeface="Arial" pitchFamily="34" charset="0"/>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ection divider Slide">
    <p:spTree>
      <p:nvGrpSpPr>
        <p:cNvPr id="1" name=""/>
        <p:cNvGrpSpPr/>
        <p:nvPr/>
      </p:nvGrpSpPr>
      <p:grpSpPr>
        <a:xfrm>
          <a:off x="0" y="0"/>
          <a:ext cx="0" cy="0"/>
          <a:chOff x="0" y="0"/>
          <a:chExt cx="0" cy="0"/>
        </a:xfrm>
      </p:grpSpPr>
      <p:sp>
        <p:nvSpPr>
          <p:cNvPr id="3"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943335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a:xfrm>
            <a:off x="301625" y="1600200"/>
            <a:ext cx="8229600" cy="4525963"/>
          </a:xfrm>
          <a:prstGeom prst="rect">
            <a:avLst/>
          </a:prstGeo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4" name="Slide Number Placeholder 5"/>
          <p:cNvSpPr txBox="1">
            <a:spLocks/>
          </p:cNvSpPr>
          <p:nvPr userDrawn="1"/>
        </p:nvSpPr>
        <p:spPr>
          <a:xfrm>
            <a:off x="8305800" y="6438900"/>
            <a:ext cx="5334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l">
              <a:defRPr/>
            </a:pPr>
            <a:r>
              <a:rPr lang="en-US" sz="1050" dirty="0">
                <a:latin typeface="Arial" pitchFamily="34" charset="0"/>
                <a:cs typeface="Arial" pitchFamily="34" charset="0"/>
              </a:rPr>
              <a:t> </a:t>
            </a:r>
            <a:r>
              <a:rPr lang="en-US" sz="1050" b="1" dirty="0">
                <a:latin typeface="Arial" pitchFamily="34" charset="0"/>
                <a:cs typeface="Arial" pitchFamily="34" charset="0"/>
              </a:rPr>
              <a:t> |  </a:t>
            </a:r>
            <a:fld id="{10DE4485-A0E1-41F7-AC9F-B59C2DFC6A32}" type="slidenum">
              <a:rPr lang="en-US" sz="1000" smtClean="0">
                <a:latin typeface="Arial" pitchFamily="34" charset="0"/>
                <a:cs typeface="Arial" pitchFamily="34" charset="0"/>
              </a:rPr>
              <a:pPr algn="l">
                <a:defRPr/>
              </a:pPr>
              <a:t>‹#›</a:t>
            </a:fld>
            <a:endParaRPr lang="en-US" sz="1100" dirty="0">
              <a:latin typeface="Arial" pitchFamily="34" charset="0"/>
              <a:cs typeface="Arial" pitchFamily="34" charset="0"/>
            </a:endParaRPr>
          </a:p>
        </p:txBody>
      </p:sp>
      <p:pic>
        <p:nvPicPr>
          <p:cNvPr id="5" name="Picture 4" descr="C:\Users\benjamin.irwin.ctr\Desktop\SHRP2 Documents\Graphics Files\Approved Logos\SHRP2_Logo_Final_H_NoTag_RG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4200" y="6424335"/>
            <a:ext cx="1447800" cy="266207"/>
          </a:xfrm>
          <a:prstGeom prst="rect">
            <a:avLst/>
          </a:prstGeom>
          <a:noFill/>
          <a:ln>
            <a:noFill/>
          </a:ln>
        </p:spPr>
      </p:pic>
    </p:spTree>
    <p:extLst>
      <p:ext uri="{BB962C8B-B14F-4D97-AF65-F5344CB8AC3E}">
        <p14:creationId xmlns:p14="http://schemas.microsoft.com/office/powerpoint/2010/main" val="1131096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Booth,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808299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Layout">
    <p:spTree>
      <p:nvGrpSpPr>
        <p:cNvPr id="1" name=""/>
        <p:cNvGrpSpPr/>
        <p:nvPr/>
      </p:nvGrpSpPr>
      <p:grpSpPr>
        <a:xfrm>
          <a:off x="0" y="0"/>
          <a:ext cx="0" cy="0"/>
          <a:chOff x="0" y="0"/>
          <a:chExt cx="0" cy="0"/>
        </a:xfrm>
      </p:grpSpPr>
      <p:sp>
        <p:nvSpPr>
          <p:cNvPr id="14" name="Content Placeholder 13"/>
          <p:cNvSpPr>
            <a:spLocks noGrp="1"/>
          </p:cNvSpPr>
          <p:nvPr>
            <p:ph sz="quarter" idx="10" hasCustomPrompt="1"/>
          </p:nvPr>
        </p:nvSpPr>
        <p:spPr>
          <a:xfrm>
            <a:off x="152400" y="1361301"/>
            <a:ext cx="8610600" cy="4648200"/>
          </a:xfrm>
          <a:prstGeom prst="rect">
            <a:avLst/>
          </a:prstGeom>
        </p:spPr>
        <p:txBody>
          <a:bodyPr vert="horz" lIns="91440"/>
          <a:lstStyle>
            <a:lvl1pPr marL="231775" indent="-231775">
              <a:defRPr sz="2400" b="0" i="0">
                <a:latin typeface="Arial" pitchFamily="34" charset="0"/>
                <a:cs typeface="Arial" pitchFamily="34" charset="0"/>
              </a:defRPr>
            </a:lvl1pPr>
            <a:lvl2pPr marL="571500" indent="-285750">
              <a:lnSpc>
                <a:spcPct val="100000"/>
              </a:lnSpc>
              <a:spcBef>
                <a:spcPts val="0"/>
              </a:spcBef>
              <a:buClr>
                <a:srgbClr val="F3901D"/>
              </a:buClr>
              <a:buFont typeface="Franklin Gothic Book" pitchFamily="34" charset="0"/>
              <a:buChar char="–"/>
              <a:defRPr sz="2200" b="0" i="0">
                <a:latin typeface="Arial" pitchFamily="34" charset="0"/>
                <a:cs typeface="Arial" pitchFamily="34" charset="0"/>
              </a:defRPr>
            </a:lvl2pPr>
            <a:lvl3pPr marL="857250" indent="-285750">
              <a:spcBef>
                <a:spcPts val="300"/>
              </a:spcBef>
              <a:buFont typeface="Arial" pitchFamily="34" charset="0"/>
              <a:buChar char="•"/>
              <a:defRPr sz="2000" b="0" i="0">
                <a:latin typeface="Arial" pitchFamily="34" charset="0"/>
                <a:cs typeface="Arial" pitchFamily="34" charset="0"/>
              </a:defRPr>
            </a:lvl3pPr>
            <a:lvl4pPr marL="1188720" indent="-228600">
              <a:spcBef>
                <a:spcPts val="300"/>
              </a:spcBef>
              <a:buFont typeface="Symbol" pitchFamily="18" charset="2"/>
              <a:buChar char=""/>
              <a:defRPr sz="1800" b="0" i="0">
                <a:latin typeface="Arial" pitchFamily="34" charset="0"/>
                <a:cs typeface="Arial" pitchFamily="34" charset="0"/>
              </a:defRPr>
            </a:lvl4pPr>
            <a:lvl5pPr>
              <a:spcBef>
                <a:spcPts val="400"/>
              </a:spcBef>
              <a:defRPr b="0" i="0">
                <a:latin typeface="Arial" pitchFamily="34" charset="0"/>
                <a:cs typeface="Arial" pitchFamily="34" charset="0"/>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7" descr="presentation_header.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hasCustomPrompt="1"/>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FranklinGotMdITC"/>
              </a:defRPr>
            </a:lvl1pPr>
          </a:lstStyle>
          <a:p>
            <a:pPr lvl="0"/>
            <a:r>
              <a:rPr lang="en-US" dirty="0"/>
              <a:t>Click to edit title</a:t>
            </a:r>
          </a:p>
        </p:txBody>
      </p:sp>
    </p:spTree>
    <p:extLst>
      <p:ext uri="{BB962C8B-B14F-4D97-AF65-F5344CB8AC3E}">
        <p14:creationId xmlns:p14="http://schemas.microsoft.com/office/powerpoint/2010/main" val="706866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presentation_header.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8587" y="247841"/>
            <a:ext cx="8153400" cy="762000"/>
          </a:xfrm>
        </p:spPr>
        <p:txBody>
          <a:bodyPr/>
          <a:lstStyle>
            <a:lvl1pPr algn="l">
              <a:defRPr sz="35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705600" y="6544887"/>
            <a:ext cx="2133600" cy="304800"/>
          </a:xfrm>
          <a:prstGeom prst="rect">
            <a:avLst/>
          </a:prstGeom>
        </p:spPr>
        <p:txBody>
          <a:bodyPr/>
          <a:lstStyle>
            <a:lvl1pPr>
              <a:defRPr sz="1000" b="0">
                <a:solidFill>
                  <a:schemeClr val="tx1"/>
                </a:solidFill>
              </a:defRPr>
            </a:lvl1pPr>
          </a:lstStyle>
          <a:p>
            <a:pPr fontAlgn="base">
              <a:spcBef>
                <a:spcPct val="0"/>
              </a:spcBef>
              <a:spcAft>
                <a:spcPct val="0"/>
              </a:spcAft>
              <a:defRPr/>
            </a:pPr>
            <a:fld id="{AFB36CDA-6B10-4A35-99E3-D54294E8CE73}" type="slidenum">
              <a:rPr lang="en-US" smtClean="0">
                <a:solidFill>
                  <a:prstClr val="black"/>
                </a:solidFill>
                <a:latin typeface="Arial" pitchFamily="34" charset="0"/>
                <a:ea typeface="ＭＳ Ｐゴシック"/>
              </a:rPr>
              <a:pPr fontAlgn="base">
                <a:spcBef>
                  <a:spcPct val="0"/>
                </a:spcBef>
                <a:spcAft>
                  <a:spcPct val="0"/>
                </a:spcAft>
                <a:defRPr/>
              </a:pPr>
              <a:t>‹#›</a:t>
            </a:fld>
            <a:endParaRPr lang="en-US" dirty="0">
              <a:solidFill>
                <a:prstClr val="black"/>
              </a:solidFill>
              <a:latin typeface="Arial" pitchFamily="34" charset="0"/>
              <a:ea typeface="ＭＳ Ｐゴシック"/>
            </a:endParaRPr>
          </a:p>
        </p:txBody>
      </p:sp>
    </p:spTree>
    <p:extLst>
      <p:ext uri="{BB962C8B-B14F-4D97-AF65-F5344CB8AC3E}">
        <p14:creationId xmlns:p14="http://schemas.microsoft.com/office/powerpoint/2010/main" val="88529908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5530851" y="6189663"/>
            <a:ext cx="31781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US" dirty="0">
              <a:solidFill>
                <a:prstClr val="black"/>
              </a:solidFill>
              <a:ea typeface="ＭＳ Ｐゴシック"/>
            </a:endParaRPr>
          </a:p>
        </p:txBody>
      </p:sp>
      <p:sp>
        <p:nvSpPr>
          <p:cNvPr id="3" name="Content Placeholder 2"/>
          <p:cNvSpPr>
            <a:spLocks noGrp="1"/>
          </p:cNvSpPr>
          <p:nvPr>
            <p:ph idx="1"/>
          </p:nvPr>
        </p:nvSpPr>
        <p:spPr>
          <a:xfrm>
            <a:off x="198784" y="1444488"/>
            <a:ext cx="8772939" cy="4784034"/>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noChangeArrowheads="1"/>
          </p:cNvSpPr>
          <p:nvPr>
            <p:ph type="sldNum" sz="quarter" idx="10"/>
          </p:nvPr>
        </p:nvSpPr>
        <p:spPr>
          <a:xfrm>
            <a:off x="6705600" y="6553200"/>
            <a:ext cx="2133600" cy="304800"/>
          </a:xfrm>
          <a:prstGeom prst="rect">
            <a:avLst/>
          </a:prstGeom>
        </p:spPr>
        <p:txBody>
          <a:bodyPr/>
          <a:lstStyle>
            <a:lvl1pPr>
              <a:defRPr sz="1050">
                <a:latin typeface="Arial" pitchFamily="34" charset="0"/>
                <a:cs typeface="Arial" pitchFamily="34" charset="0"/>
              </a:defRPr>
            </a:lvl1pPr>
          </a:lstStyle>
          <a:p>
            <a:pPr fontAlgn="base">
              <a:spcBef>
                <a:spcPct val="0"/>
              </a:spcBef>
              <a:spcAft>
                <a:spcPct val="0"/>
              </a:spcAft>
              <a:defRPr/>
            </a:pPr>
            <a:fld id="{AE5D9F33-5F55-45C4-87CB-747B70BC7555}" type="slidenum">
              <a:rPr lang="en-US">
                <a:solidFill>
                  <a:prstClr val="black"/>
                </a:solidFill>
                <a:ea typeface="ＭＳ Ｐゴシック"/>
              </a:rPr>
              <a:pPr fontAlgn="base">
                <a:spcBef>
                  <a:spcPct val="0"/>
                </a:spcBef>
                <a:spcAft>
                  <a:spcPct val="0"/>
                </a:spcAft>
                <a:defRPr/>
              </a:pPr>
              <a:t>‹#›</a:t>
            </a:fld>
            <a:endParaRPr lang="en-US" dirty="0">
              <a:solidFill>
                <a:prstClr val="black"/>
              </a:solidFill>
              <a:ea typeface="ＭＳ Ｐゴシック"/>
            </a:endParaRPr>
          </a:p>
        </p:txBody>
      </p:sp>
    </p:spTree>
    <p:extLst>
      <p:ext uri="{BB962C8B-B14F-4D97-AF65-F5344CB8AC3E}">
        <p14:creationId xmlns:p14="http://schemas.microsoft.com/office/powerpoint/2010/main" val="282096664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35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06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36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aragraph">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52400" y="1524000"/>
            <a:ext cx="8534400" cy="4572000"/>
          </a:xfrm>
          <a:prstGeom prst="rect">
            <a:avLst/>
          </a:prstGeom>
        </p:spPr>
        <p:txBody>
          <a:bodyPr vert="horz"/>
          <a:lstStyle>
            <a:lvl1pPr marL="0" indent="0">
              <a:buFontTx/>
              <a:buNone/>
              <a:defRPr sz="2400" b="0" i="0">
                <a:latin typeface="Franklin Gothic Book" panose="020B0503020102020204" pitchFamily="34" charset="0"/>
                <a:cs typeface="Arial" pitchFamily="34" charset="0"/>
              </a:defRPr>
            </a:lvl1pPr>
          </a:lstStyle>
          <a:p>
            <a:pPr lvl="0"/>
            <a:r>
              <a:rPr lang="en-US" dirty="0"/>
              <a:t>Click to edit plain paragraph style</a:t>
            </a:r>
          </a:p>
        </p:txBody>
      </p:sp>
      <p:sp>
        <p:nvSpPr>
          <p:cNvPr id="6" name="Title Placeholder 18"/>
          <p:cNvSpPr>
            <a:spLocks noGrp="1"/>
          </p:cNvSpPr>
          <p:nvPr>
            <p:ph type="title" hasCustomPrompt="1"/>
          </p:nvPr>
        </p:nvSpPr>
        <p:spPr>
          <a:xfrm>
            <a:off x="152400" y="152400"/>
            <a:ext cx="8077200" cy="990600"/>
          </a:xfrm>
          <a:prstGeom prst="rect">
            <a:avLst/>
          </a:prstGeom>
        </p:spPr>
        <p:txBody>
          <a:bodyPr vert="horz" lIns="91440" tIns="45720" rIns="91440" bIns="45720" rtlCol="0" anchor="ctr">
            <a:normAutofit/>
          </a:bodyPr>
          <a:lstStyle>
            <a:lvl1pPr>
              <a:defRPr lang="en-US" sz="3200" kern="1200" dirty="0">
                <a:solidFill>
                  <a:schemeClr val="bg1"/>
                </a:solidFill>
                <a:latin typeface="Franklin Gothic Book"/>
                <a:ea typeface="+mj-ea"/>
                <a:cs typeface="+mj-cs"/>
              </a:defRPr>
            </a:lvl1pPr>
          </a:lstStyle>
          <a:p>
            <a:pPr lvl="0"/>
            <a:r>
              <a:rPr lang="en-US" dirty="0">
                <a:solidFill>
                  <a:schemeClr val="bg1"/>
                </a:solidFill>
                <a:latin typeface="Franklin Gothic Book"/>
              </a:rPr>
              <a:t>Click to edit title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15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849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83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742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3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747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138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255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Booth,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182678326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ransi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Franklin Gothic Book" pitchFamily="34" charset="0"/>
              </a:defRPr>
            </a:lvl1pPr>
          </a:lstStyle>
          <a:p>
            <a:r>
              <a:rPr lang="en-US" dirty="0"/>
              <a:t>Click to edit title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4"/>
          <p:cNvSpPr>
            <a:spLocks noGrp="1"/>
          </p:cNvSpPr>
          <p:nvPr>
            <p:ph type="body" sz="quarter" idx="10" hasCustomPrompt="1"/>
          </p:nvPr>
        </p:nvSpPr>
        <p:spPr>
          <a:xfrm>
            <a:off x="381000" y="3429000"/>
            <a:ext cx="7315200" cy="914400"/>
          </a:xfrm>
          <a:prstGeom prst="rect">
            <a:avLst/>
          </a:prstGeom>
        </p:spPr>
        <p:txBody>
          <a:bodyPr vert="horz"/>
          <a:lstStyle>
            <a:lvl1pPr>
              <a:defRPr baseline="0"/>
            </a:lvl1pPr>
          </a:lstStyle>
          <a:p>
            <a:pPr lvl="0"/>
            <a:r>
              <a:rPr lang="en-US" dirty="0"/>
              <a:t>Click to edit second line</a:t>
            </a:r>
          </a:p>
        </p:txBody>
      </p:sp>
      <p:sp>
        <p:nvSpPr>
          <p:cNvPr id="5" name="Slide Number Placeholder 5"/>
          <p:cNvSpPr txBox="1">
            <a:spLocks/>
          </p:cNvSpPr>
          <p:nvPr/>
        </p:nvSpPr>
        <p:spPr>
          <a:xfrm>
            <a:off x="6858000" y="6492875"/>
            <a:ext cx="21336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defRPr/>
            </a:pPr>
            <a:r>
              <a:rPr lang="en-US" sz="1100" dirty="0">
                <a:latin typeface="Arial" pitchFamily="34" charset="0"/>
                <a:cs typeface="Arial" pitchFamily="34" charset="0"/>
              </a:rPr>
              <a:t> </a:t>
            </a:r>
            <a:fld id="{10DE4485-A0E1-41F7-AC9F-B59C2DFC6A32}" type="slidenum">
              <a:rPr lang="en-US" sz="1000" smtClean="0">
                <a:latin typeface="Arial" pitchFamily="34" charset="0"/>
                <a:cs typeface="Arial" pitchFamily="34" charset="0"/>
              </a:rPr>
              <a:pPr>
                <a:defRPr/>
              </a:pPr>
              <a:t>‹#›</a:t>
            </a:fld>
            <a:endParaRPr lang="en-US" sz="1200" dirty="0">
              <a:latin typeface="Arial" pitchFamily="34" charset="0"/>
              <a:cs typeface="Arial" pitchFamily="34" charset="0"/>
            </a:endParaRPr>
          </a:p>
        </p:txBody>
      </p:sp>
    </p:spTree>
    <p:extLst>
      <p:ext uri="{BB962C8B-B14F-4D97-AF65-F5344CB8AC3E}">
        <p14:creationId xmlns:p14="http://schemas.microsoft.com/office/powerpoint/2010/main" val="22381563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81000" y="2514600"/>
            <a:ext cx="8229600" cy="762000"/>
          </a:xfrm>
          <a:prstGeom prst="rect">
            <a:avLst/>
          </a:prstGeom>
        </p:spPr>
        <p:txBody>
          <a:bodyPr vert="horz" lIns="91440" tIns="45720" rIns="91440" bIns="45720" rtlCol="0" anchor="ctr">
            <a:normAutofit/>
          </a:bodyPr>
          <a:lstStyle>
            <a:lvl1pPr>
              <a:defRPr b="1">
                <a:latin typeface="Franklin Gothic Book" pitchFamily="34" charset="0"/>
              </a:defRPr>
            </a:lvl1pPr>
          </a:lstStyle>
          <a:p>
            <a:r>
              <a:rPr lang="en-US" dirty="0"/>
              <a:t>Title: Franklin Gothic Booth, 32 pt., Black, Bold</a:t>
            </a:r>
          </a:p>
        </p:txBody>
      </p:sp>
      <p:sp>
        <p:nvSpPr>
          <p:cNvPr id="5" name="Text Placeholder 4"/>
          <p:cNvSpPr>
            <a:spLocks noGrp="1"/>
          </p:cNvSpPr>
          <p:nvPr>
            <p:ph type="body" sz="quarter" idx="10" hasCustomPrompt="1"/>
          </p:nvPr>
        </p:nvSpPr>
        <p:spPr>
          <a:xfrm>
            <a:off x="381000" y="3429000"/>
            <a:ext cx="7315200" cy="914400"/>
          </a:xfrm>
          <a:prstGeom prst="rect">
            <a:avLst/>
          </a:prstGeom>
        </p:spPr>
        <p:txBody>
          <a:bodyPr vert="horz"/>
          <a:lstStyle/>
          <a:p>
            <a:pPr lvl="0"/>
            <a:r>
              <a:rPr lang="en-US" dirty="0"/>
              <a:t>Click to edit date</a:t>
            </a:r>
          </a:p>
        </p:txBody>
      </p:sp>
    </p:spTree>
    <p:extLst>
      <p:ext uri="{BB962C8B-B14F-4D97-AF65-F5344CB8AC3E}">
        <p14:creationId xmlns:p14="http://schemas.microsoft.com/office/powerpoint/2010/main" val="1861574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Section divider Slide">
    <p:spTree>
      <p:nvGrpSpPr>
        <p:cNvPr id="1" name=""/>
        <p:cNvGrpSpPr/>
        <p:nvPr/>
      </p:nvGrpSpPr>
      <p:grpSpPr>
        <a:xfrm>
          <a:off x="0" y="0"/>
          <a:ext cx="0" cy="0"/>
          <a:chOff x="0" y="0"/>
          <a:chExt cx="0" cy="0"/>
        </a:xfrm>
      </p:grpSpPr>
      <p:sp>
        <p:nvSpPr>
          <p:cNvPr id="3"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37226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64CFF2-C89D-44A1-8B44-22A49A61BEA8}" type="datetimeFigureOut">
              <a:rPr lang="en-US" smtClean="0"/>
              <a:t>6/19/2018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302D1D-AC02-40D9-B90E-5CB7817C11CE}" type="slidenum">
              <a:rPr lang="en-US" smtClean="0"/>
              <a:t>‹#›</a:t>
            </a:fld>
            <a:endParaRPr lang="en-US"/>
          </a:p>
        </p:txBody>
      </p:sp>
    </p:spTree>
    <p:extLst>
      <p:ext uri="{BB962C8B-B14F-4D97-AF65-F5344CB8AC3E}">
        <p14:creationId xmlns:p14="http://schemas.microsoft.com/office/powerpoint/2010/main" val="142918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a:xfrm>
            <a:off x="301625" y="1600200"/>
            <a:ext cx="8229600" cy="4525963"/>
          </a:xfrm>
          <a:prstGeom prst="rect">
            <a:avLst/>
          </a:prstGeo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Tree>
    <p:extLst>
      <p:ext uri="{BB962C8B-B14F-4D97-AF65-F5344CB8AC3E}">
        <p14:creationId xmlns:p14="http://schemas.microsoft.com/office/powerpoint/2010/main" val="113109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pPr>
              <a:defRPr/>
            </a:pPr>
            <a:fld id="{372C2A30-A95B-431D-8590-C06624545FEB}" type="datetime1">
              <a:rPr lang="en-US" smtClean="0"/>
              <a:pPr>
                <a:defRPr/>
              </a:pPr>
              <a:t>6/19/2018</a:t>
            </a:fld>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pPr>
              <a:defRPr/>
            </a:pPr>
            <a:r>
              <a:rPr lang="en-US"/>
              <a:t>Interagency Leadership Team</a:t>
            </a:r>
            <a:endParaRPr lang="en-US" dirty="0"/>
          </a:p>
        </p:txBody>
      </p:sp>
      <p:sp>
        <p:nvSpPr>
          <p:cNvPr id="7" name="Slide Number Placeholder 6"/>
          <p:cNvSpPr>
            <a:spLocks noGrp="1"/>
          </p:cNvSpPr>
          <p:nvPr>
            <p:ph type="sldNum" sz="quarter" idx="12"/>
          </p:nvPr>
        </p:nvSpPr>
        <p:spPr>
          <a:xfrm>
            <a:off x="6629400" y="6477000"/>
            <a:ext cx="2133600" cy="304800"/>
          </a:xfrm>
          <a:prstGeom prst="rect">
            <a:avLst/>
          </a:prstGeom>
        </p:spPr>
        <p:txBody>
          <a:bodyPr/>
          <a:lstStyle/>
          <a:p>
            <a:pPr>
              <a:defRPr/>
            </a:pPr>
            <a:fld id="{9E673A0B-059F-45D9-9AFF-1ED1A7196232}" type="slidenum">
              <a:rPr lang="en-US" smtClean="0"/>
              <a:pPr>
                <a:defRPr/>
              </a:pPr>
              <a:t>‹#›</a:t>
            </a:fld>
            <a:endParaRPr lang="en-US" dirty="0"/>
          </a:p>
        </p:txBody>
      </p:sp>
    </p:spTree>
    <p:extLst>
      <p:ext uri="{BB962C8B-B14F-4D97-AF65-F5344CB8AC3E}">
        <p14:creationId xmlns:p14="http://schemas.microsoft.com/office/powerpoint/2010/main" val="184473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pPr>
              <a:defRPr/>
            </a:pPr>
            <a:fld id="{4B0059A3-348A-4F53-AB82-2B528B5B0E66}" type="datetime1">
              <a:rPr lang="en-US" smtClean="0"/>
              <a:pPr>
                <a:defRPr/>
              </a:pPr>
              <a:t>6/19/2018</a:t>
            </a:fld>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pPr>
              <a:defRPr/>
            </a:pPr>
            <a:r>
              <a:rPr lang="en-US"/>
              <a:t>Interagency Leadership Team</a:t>
            </a:r>
            <a:endParaRPr lang="en-US" dirty="0"/>
          </a:p>
        </p:txBody>
      </p:sp>
      <p:sp>
        <p:nvSpPr>
          <p:cNvPr id="5" name="Slide Number Placeholder 4"/>
          <p:cNvSpPr>
            <a:spLocks noGrp="1"/>
          </p:cNvSpPr>
          <p:nvPr>
            <p:ph type="sldNum" sz="quarter" idx="12"/>
          </p:nvPr>
        </p:nvSpPr>
        <p:spPr>
          <a:xfrm>
            <a:off x="6629400" y="6477000"/>
            <a:ext cx="2133600" cy="304800"/>
          </a:xfrm>
          <a:prstGeom prst="rect">
            <a:avLst/>
          </a:prstGeom>
        </p:spPr>
        <p:txBody>
          <a:bodyPr/>
          <a:lstStyle/>
          <a:p>
            <a:pPr>
              <a:defRPr/>
            </a:pPr>
            <a:fld id="{E92052B6-B990-4BA0-AAB5-9A2456BB86C4}" type="slidenum">
              <a:rPr lang="en-US" smtClean="0"/>
              <a:pPr>
                <a:defRPr/>
              </a:pPr>
              <a:t>‹#›</a:t>
            </a:fld>
            <a:endParaRPr lang="en-US" dirty="0"/>
          </a:p>
        </p:txBody>
      </p:sp>
    </p:spTree>
    <p:extLst>
      <p:ext uri="{BB962C8B-B14F-4D97-AF65-F5344CB8AC3E}">
        <p14:creationId xmlns:p14="http://schemas.microsoft.com/office/powerpoint/2010/main" val="350300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ullets Layout">
    <p:spTree>
      <p:nvGrpSpPr>
        <p:cNvPr id="1" name=""/>
        <p:cNvGrpSpPr/>
        <p:nvPr/>
      </p:nvGrpSpPr>
      <p:grpSpPr>
        <a:xfrm>
          <a:off x="0" y="0"/>
          <a:ext cx="0" cy="0"/>
          <a:chOff x="0" y="0"/>
          <a:chExt cx="0" cy="0"/>
        </a:xfrm>
      </p:grpSpPr>
      <p:sp>
        <p:nvSpPr>
          <p:cNvPr id="14" name="Content Placeholder 13"/>
          <p:cNvSpPr>
            <a:spLocks noGrp="1"/>
          </p:cNvSpPr>
          <p:nvPr>
            <p:ph sz="quarter" idx="10" hasCustomPrompt="1"/>
          </p:nvPr>
        </p:nvSpPr>
        <p:spPr>
          <a:xfrm>
            <a:off x="228600" y="1524000"/>
            <a:ext cx="8610600" cy="4648200"/>
          </a:xfrm>
          <a:prstGeom prst="rect">
            <a:avLst/>
          </a:prstGeom>
        </p:spPr>
        <p:txBody>
          <a:bodyPr vert="horz" lIns="91440"/>
          <a:lstStyle>
            <a:lvl1pPr marL="231775" indent="-231775">
              <a:defRPr sz="2400" b="0" i="0">
                <a:latin typeface="Arial" pitchFamily="34" charset="0"/>
                <a:cs typeface="Arial" pitchFamily="34" charset="0"/>
              </a:defRPr>
            </a:lvl1pPr>
            <a:lvl2pPr marL="571500" indent="-285750">
              <a:lnSpc>
                <a:spcPct val="100000"/>
              </a:lnSpc>
              <a:spcBef>
                <a:spcPts val="0"/>
              </a:spcBef>
              <a:buClr>
                <a:srgbClr val="F3901D"/>
              </a:buClr>
              <a:buFont typeface="Franklin Gothic Book" pitchFamily="34" charset="0"/>
              <a:buChar char="–"/>
              <a:defRPr sz="2200" b="0" i="0">
                <a:latin typeface="Arial" pitchFamily="34" charset="0"/>
                <a:cs typeface="Arial" pitchFamily="34" charset="0"/>
              </a:defRPr>
            </a:lvl2pPr>
            <a:lvl3pPr marL="857250" indent="-285750">
              <a:spcBef>
                <a:spcPts val="300"/>
              </a:spcBef>
              <a:buFont typeface="Arial" pitchFamily="34" charset="0"/>
              <a:buChar char="•"/>
              <a:defRPr sz="2000" b="0" i="0">
                <a:latin typeface="Arial" pitchFamily="34" charset="0"/>
                <a:cs typeface="Arial" pitchFamily="34" charset="0"/>
              </a:defRPr>
            </a:lvl3pPr>
            <a:lvl4pPr marL="1188720" indent="-228600">
              <a:spcBef>
                <a:spcPts val="300"/>
              </a:spcBef>
              <a:buFont typeface="Symbol" pitchFamily="18" charset="2"/>
              <a:buChar char=""/>
              <a:defRPr sz="1800" b="0" i="0">
                <a:latin typeface="Arial" pitchFamily="34" charset="0"/>
                <a:cs typeface="Arial" pitchFamily="34" charset="0"/>
              </a:defRPr>
            </a:lvl4pPr>
            <a:lvl5pPr>
              <a:spcBef>
                <a:spcPts val="400"/>
              </a:spcBef>
              <a:defRPr b="0" i="0">
                <a:latin typeface="Arial" pitchFamily="34" charset="0"/>
                <a:cs typeface="Arial" pitchFamily="34" charset="0"/>
              </a:defRPr>
            </a:lvl5pPr>
          </a:lstStyle>
          <a:p>
            <a:pPr lvl="0"/>
            <a:r>
              <a:rPr lang="en-US" dirty="0"/>
              <a:t>Click to edit bullet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7" descr="presentation_header.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hasCustomPrompt="1"/>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FranklinGotMdITC"/>
              </a:defRPr>
            </a:lvl1pPr>
          </a:lstStyle>
          <a:p>
            <a:pPr lvl="0"/>
            <a:r>
              <a:rPr lang="en-US" dirty="0"/>
              <a:t>Click to edit title</a:t>
            </a:r>
          </a:p>
        </p:txBody>
      </p:sp>
    </p:spTree>
    <p:extLst>
      <p:ext uri="{BB962C8B-B14F-4D97-AF65-F5344CB8AC3E}">
        <p14:creationId xmlns:p14="http://schemas.microsoft.com/office/powerpoint/2010/main" val="374428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theme" Target="../theme/theme2.xml"/><Relationship Id="rId7" Type="http://schemas.openxmlformats.org/officeDocument/2006/relationships/image" Target="../media/image6.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3.xml"/><Relationship Id="rId9"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5.xml"/><Relationship Id="rId9"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image" Target="../media/image4.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theme" Target="../theme/theme7.xml"/><Relationship Id="rId10" Type="http://schemas.openxmlformats.org/officeDocument/2006/relationships/image" Target="../media/image9.jpg"/><Relationship Id="rId4" Type="http://schemas.openxmlformats.org/officeDocument/2006/relationships/slideLayout" Target="../slideLayouts/slideLayout26.xml"/><Relationship Id="rId9"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40.xml"/><Relationship Id="rId7" Type="http://schemas.openxmlformats.org/officeDocument/2006/relationships/image" Target="../media/image5.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theme" Target="../theme/theme9.xml"/><Relationship Id="rId9"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resentation_header.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 name="Slide Number Placeholder 5"/>
          <p:cNvSpPr txBox="1">
            <a:spLocks/>
          </p:cNvSpPr>
          <p:nvPr/>
        </p:nvSpPr>
        <p:spPr>
          <a:xfrm>
            <a:off x="8305800" y="6438900"/>
            <a:ext cx="5334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l">
              <a:defRPr/>
            </a:pPr>
            <a:r>
              <a:rPr lang="en-US" sz="1050" dirty="0">
                <a:latin typeface="Arial" pitchFamily="34" charset="0"/>
                <a:cs typeface="Arial" pitchFamily="34" charset="0"/>
              </a:rPr>
              <a:t> </a:t>
            </a:r>
            <a:r>
              <a:rPr lang="en-US" sz="1050" b="1" dirty="0">
                <a:latin typeface="Arial" pitchFamily="34" charset="0"/>
                <a:cs typeface="Arial" pitchFamily="34" charset="0"/>
              </a:rPr>
              <a:t> |  </a:t>
            </a:r>
            <a:fld id="{10DE4485-A0E1-41F7-AC9F-B59C2DFC6A32}" type="slidenum">
              <a:rPr lang="en-US" sz="1000" smtClean="0">
                <a:latin typeface="Arial" pitchFamily="34" charset="0"/>
                <a:cs typeface="Arial" pitchFamily="34" charset="0"/>
              </a:rPr>
              <a:pPr algn="l">
                <a:defRPr/>
              </a:pPr>
              <a:t>‹#›</a:t>
            </a:fld>
            <a:endParaRPr lang="en-US" sz="1100" dirty="0">
              <a:latin typeface="Arial" pitchFamily="34" charset="0"/>
              <a:cs typeface="Arial" pitchFamily="34" charset="0"/>
            </a:endParaRPr>
          </a:p>
        </p:txBody>
      </p:sp>
      <p:pic>
        <p:nvPicPr>
          <p:cNvPr id="6" name="Picture 5" descr="C:\Users\benjamin.irwin.ctr\Desktop\SHRP2 Documents\Graphics Files\Approved Logos\SHRP2_Logo_Final_H_NoTag_RGB.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4200" y="6424335"/>
            <a:ext cx="1447800" cy="266207"/>
          </a:xfrm>
          <a:prstGeom prst="rect">
            <a:avLst/>
          </a:prstGeom>
          <a:noFill/>
          <a:ln>
            <a:noFill/>
          </a:ln>
        </p:spPr>
      </p:pic>
    </p:spTree>
    <p:extLst>
      <p:ext uri="{BB962C8B-B14F-4D97-AF65-F5344CB8AC3E}">
        <p14:creationId xmlns:p14="http://schemas.microsoft.com/office/powerpoint/2010/main" val="54557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8" r:id="rId4"/>
    <p:sldLayoutId id="2147483719" r:id="rId5"/>
    <p:sldLayoutId id="2147483720" r:id="rId6"/>
    <p:sldLayoutId id="2147483721" r:id="rId7"/>
    <p:sldLayoutId id="2147483722" r:id="rId8"/>
    <p:sldLayoutId id="2147483666" r:id="rId9"/>
  </p:sldLayoutIdLst>
  <p:txStyles>
    <p:titleStyle>
      <a:lvl1pPr algn="l" defTabSz="914400" rtl="0" eaLnBrk="1" latinLnBrk="0" hangingPunct="1">
        <a:spcBef>
          <a:spcPct val="0"/>
        </a:spcBef>
        <a:buNone/>
        <a:defRPr sz="3200" b="1" kern="1200">
          <a:solidFill>
            <a:schemeClr val="bg1"/>
          </a:solidFill>
          <a:latin typeface="Franklin Gothic Book" pitchFamily="34" charset="0"/>
          <a:ea typeface="+mj-ea"/>
          <a:cs typeface="+mj-cs"/>
        </a:defRPr>
      </a:lvl1pPr>
    </p:titleStyle>
    <p:bodyStyle>
      <a:lvl1pPr marL="0" indent="228600" algn="l" defTabSz="914400" rtl="0" eaLnBrk="1" latinLnBrk="0" hangingPunct="1">
        <a:lnSpc>
          <a:spcPct val="100000"/>
        </a:lnSpc>
        <a:spcBef>
          <a:spcPts val="600"/>
        </a:spcBef>
        <a:buClr>
          <a:srgbClr val="F3901D"/>
        </a:buClr>
        <a:buFont typeface="Arial" pitchFamily="34" charset="0"/>
        <a:buChar char="•"/>
        <a:defRPr sz="2400" b="0" kern="1200" baseline="0">
          <a:solidFill>
            <a:schemeClr val="tx1"/>
          </a:solidFill>
          <a:latin typeface="Arial" pitchFamily="34" charset="0"/>
          <a:ea typeface="+mn-ea"/>
          <a:cs typeface="Arial" pitchFamily="34" charset="0"/>
        </a:defRPr>
      </a:lvl1pPr>
      <a:lvl2pPr marL="0" indent="0" algn="l" defTabSz="914400" rtl="0" eaLnBrk="1" latinLnBrk="0" hangingPunct="1">
        <a:lnSpc>
          <a:spcPct val="150000"/>
        </a:lnSpc>
        <a:spcBef>
          <a:spcPct val="20000"/>
        </a:spcBef>
        <a:buFontTx/>
        <a:buNone/>
        <a:defRPr sz="2000" b="1" kern="1200">
          <a:solidFill>
            <a:schemeClr val="tx1"/>
          </a:solidFill>
          <a:latin typeface="Arial" pitchFamily="34" charset="0"/>
          <a:ea typeface="+mn-ea"/>
          <a:cs typeface="Arial" pitchFamily="34" charset="0"/>
        </a:defRPr>
      </a:lvl2pPr>
      <a:lvl3pPr marL="690563" indent="-292100" algn="l" defTabSz="914400" rtl="0" eaLnBrk="1" latinLnBrk="0" hangingPunct="1">
        <a:spcBef>
          <a:spcPts val="600"/>
        </a:spcBef>
        <a:buClr>
          <a:srgbClr val="F3901D"/>
        </a:buClr>
        <a:buFont typeface="Arial" pitchFamily="34" charset="0"/>
        <a:buChar char="–"/>
        <a:defRPr sz="2200" kern="1200">
          <a:solidFill>
            <a:schemeClr val="tx1"/>
          </a:solidFill>
          <a:latin typeface="Arial" pitchFamily="34" charset="0"/>
          <a:ea typeface="+mn-ea"/>
          <a:cs typeface="Arial" pitchFamily="34" charset="0"/>
        </a:defRPr>
      </a:lvl3pPr>
      <a:lvl4pPr marL="1188720" indent="-228600" algn="l" defTabSz="914400" rtl="0" eaLnBrk="1" latinLnBrk="0" hangingPunct="1">
        <a:spcBef>
          <a:spcPts val="600"/>
        </a:spcBef>
        <a:buClr>
          <a:srgbClr val="F3901D"/>
        </a:buClr>
        <a:buFont typeface="Courier New" pitchFamily="49" charset="0"/>
        <a:buChar char="»"/>
        <a:defRPr lang="en-US" sz="2000" kern="1200" dirty="0" smtClean="0">
          <a:solidFill>
            <a:schemeClr val="tx1"/>
          </a:solidFill>
          <a:latin typeface="Arial" pitchFamily="34" charset="0"/>
          <a:ea typeface="+mn-ea"/>
          <a:cs typeface="Arial" pitchFamily="34" charset="0"/>
        </a:defRPr>
      </a:lvl4pPr>
      <a:lvl5pPr marL="1600200" indent="-228600" algn="l" defTabSz="914400" rtl="0" eaLnBrk="1" latinLnBrk="0" hangingPunct="1">
        <a:spcBef>
          <a:spcPts val="600"/>
        </a:spcBef>
        <a:buClr>
          <a:srgbClr val="F3901D"/>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2172964" y="1371600"/>
            <a:ext cx="6971036" cy="4646148"/>
            <a:chOff x="0" y="0"/>
            <a:chExt cx="9144000" cy="6094413"/>
          </a:xfrm>
        </p:grpSpPr>
        <p:pic>
          <p:nvPicPr>
            <p:cNvPr id="20" name="Picture 7"/>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w="9525">
              <a:noFill/>
              <a:miter lim="800000"/>
              <a:headEnd/>
              <a:tailEnd/>
            </a:ln>
          </p:spPr>
        </p:pic>
        <p:sp>
          <p:nvSpPr>
            <p:cNvPr id="21" name="Rectangle 20"/>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2" name="Rectangle 21"/>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3" name="Rectangle 22"/>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grpSp>
      <p:pic>
        <p:nvPicPr>
          <p:cNvPr id="24" name="Picture 23" descr="FHWA 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0" y="5666140"/>
            <a:ext cx="1767541" cy="720971"/>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68988" y="5720030"/>
            <a:ext cx="1621374" cy="620352"/>
          </a:xfrm>
          <a:prstGeom prst="rect">
            <a:avLst/>
          </a:prstGeom>
        </p:spPr>
      </p:pic>
      <p:pic>
        <p:nvPicPr>
          <p:cNvPr id="8" name="Picture 7" descr="C:\Users\benjamin.irwin.ctr\Desktop\SHRP2 Documents\Graphics Files\Approved Logos\SHRP2_Logo_Final_H_Tag_RG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675" y="1371600"/>
            <a:ext cx="306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381000" y="2362200"/>
            <a:ext cx="8153400" cy="762000"/>
          </a:xfrm>
          <a:prstGeom prst="rect">
            <a:avLst/>
          </a:prstGeom>
        </p:spPr>
        <p:txBody>
          <a:bodyPr vert="horz" lIns="91440" tIns="45720" rIns="91440" bIns="45720" rtlCol="0" anchor="ctr">
            <a:normAutofit/>
          </a:bodyPr>
          <a:lstStyle/>
          <a:p>
            <a:r>
              <a:rPr lang="en-US" dirty="0"/>
              <a:t>Title: Franklin Gothic Book, 32 pt., Black, Bold</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63" y="0"/>
            <a:ext cx="9120673" cy="1191768"/>
          </a:xfrm>
          <a:prstGeom prst="rect">
            <a:avLst/>
          </a:prstGeom>
        </p:spPr>
      </p:pic>
    </p:spTree>
    <p:extLst>
      <p:ext uri="{BB962C8B-B14F-4D97-AF65-F5344CB8AC3E}">
        <p14:creationId xmlns:p14="http://schemas.microsoft.com/office/powerpoint/2010/main" val="2995297362"/>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spcBef>
          <a:spcPct val="0"/>
        </a:spcBef>
        <a:buNone/>
        <a:defRPr sz="3200" b="1" kern="1200" baseline="0">
          <a:solidFill>
            <a:schemeClr val="tx1"/>
          </a:solidFill>
          <a:latin typeface="Franklin Gothic Book" pitchFamily="34" charset="0"/>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bg1">
              <a:lumMod val="50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2172964" y="1752986"/>
            <a:ext cx="6971036" cy="4646148"/>
            <a:chOff x="0" y="0"/>
            <a:chExt cx="9144000" cy="6094413"/>
          </a:xfrm>
        </p:grpSpPr>
        <p:pic>
          <p:nvPicPr>
            <p:cNvPr id="20"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w="9525">
              <a:noFill/>
              <a:miter lim="800000"/>
              <a:headEnd/>
              <a:tailEnd/>
            </a:ln>
          </p:spPr>
        </p:pic>
        <p:sp>
          <p:nvSpPr>
            <p:cNvPr id="21" name="Rectangle 20"/>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2" name="Rectangle 21"/>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3" name="Rectangle 22"/>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grpSp>
      <p:pic>
        <p:nvPicPr>
          <p:cNvPr id="24" name="Picture 23" descr="FHWA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0" y="6047526"/>
            <a:ext cx="1767541" cy="720971"/>
          </a:xfrm>
          <a:prstGeom prst="rect">
            <a:avLst/>
          </a:prstGeom>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8988" y="6101416"/>
            <a:ext cx="1621374" cy="620352"/>
          </a:xfrm>
          <a:prstGeom prst="rect">
            <a:avLst/>
          </a:prstGeom>
        </p:spPr>
      </p:pic>
      <p:pic>
        <p:nvPicPr>
          <p:cNvPr id="8" name="Picture 7" descr="C:\Users\benjamin.irwin.ctr\Desktop\SHRP2 Documents\Graphics Files\Approved Logos\SHRP2_Logo_Final_H_Tag_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675" y="1524000"/>
            <a:ext cx="306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381000" y="2362200"/>
            <a:ext cx="8153400" cy="762000"/>
          </a:xfrm>
          <a:prstGeom prst="rect">
            <a:avLst/>
          </a:prstGeom>
        </p:spPr>
        <p:txBody>
          <a:bodyPr vert="horz" lIns="91440" tIns="45720" rIns="91440" bIns="45720" rtlCol="0" anchor="ctr">
            <a:normAutofit/>
          </a:bodyPr>
          <a:lstStyle/>
          <a:p>
            <a:r>
              <a:rPr lang="en-US" dirty="0"/>
              <a:t>Title: Franklin Gothic Book, 32 pt., Black, Bold</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3" y="0"/>
            <a:ext cx="9120673" cy="1191768"/>
          </a:xfrm>
          <a:prstGeom prst="rect">
            <a:avLst/>
          </a:prstGeom>
        </p:spPr>
      </p:pic>
    </p:spTree>
    <p:extLst>
      <p:ext uri="{BB962C8B-B14F-4D97-AF65-F5344CB8AC3E}">
        <p14:creationId xmlns:p14="http://schemas.microsoft.com/office/powerpoint/2010/main" val="4424645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914400" rtl="0" eaLnBrk="1" latinLnBrk="0" hangingPunct="1">
        <a:spcBef>
          <a:spcPct val="0"/>
        </a:spcBef>
        <a:buNone/>
        <a:defRPr sz="3200" b="1" kern="1200" baseline="0">
          <a:solidFill>
            <a:schemeClr val="tx1"/>
          </a:solidFill>
          <a:latin typeface="Franklin Gothic Book" pitchFamily="34" charset="0"/>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bg1">
              <a:lumMod val="50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resentation_header.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152400" y="274638"/>
            <a:ext cx="7772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 name="Slide Number Placeholder 5"/>
          <p:cNvSpPr txBox="1">
            <a:spLocks/>
          </p:cNvSpPr>
          <p:nvPr/>
        </p:nvSpPr>
        <p:spPr>
          <a:xfrm>
            <a:off x="8305800" y="6438900"/>
            <a:ext cx="533400" cy="365125"/>
          </a:xfrm>
          <a:prstGeom prst="rect">
            <a:avLst/>
          </a:prstGeom>
        </p:spPr>
        <p:txBody>
          <a:bodyPr anchor="ctr"/>
          <a:lstStyle>
            <a:defPPr>
              <a:defRPr lang="en-US"/>
            </a:defPPr>
            <a:lvl1pPr algn="r" rtl="0" fontAlgn="base">
              <a:spcBef>
                <a:spcPct val="0"/>
              </a:spcBef>
              <a:spcAft>
                <a:spcPct val="0"/>
              </a:spcAft>
              <a:defRPr sz="1200" kern="1200">
                <a:solidFill>
                  <a:schemeClr val="tx1">
                    <a:lumMod val="75000"/>
                  </a:schemeClr>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l">
              <a:defRPr/>
            </a:pPr>
            <a:r>
              <a:rPr lang="en-US" sz="1050" dirty="0">
                <a:latin typeface="Arial" pitchFamily="34" charset="0"/>
                <a:cs typeface="Arial" pitchFamily="34" charset="0"/>
              </a:rPr>
              <a:t> </a:t>
            </a:r>
            <a:r>
              <a:rPr lang="en-US" sz="1050" b="1" dirty="0">
                <a:latin typeface="Arial" pitchFamily="34" charset="0"/>
                <a:cs typeface="Arial" pitchFamily="34" charset="0"/>
              </a:rPr>
              <a:t> |  </a:t>
            </a:r>
            <a:fld id="{10DE4485-A0E1-41F7-AC9F-B59C2DFC6A32}" type="slidenum">
              <a:rPr lang="en-US" sz="1000" smtClean="0">
                <a:latin typeface="Arial" pitchFamily="34" charset="0"/>
                <a:cs typeface="Arial" pitchFamily="34" charset="0"/>
              </a:rPr>
              <a:pPr algn="l">
                <a:defRPr/>
              </a:pPr>
              <a:t>‹#›</a:t>
            </a:fld>
            <a:endParaRPr lang="en-US" sz="1100" dirty="0">
              <a:latin typeface="Arial" pitchFamily="34" charset="0"/>
              <a:cs typeface="Arial" pitchFamily="34" charset="0"/>
            </a:endParaRPr>
          </a:p>
        </p:txBody>
      </p:sp>
      <p:pic>
        <p:nvPicPr>
          <p:cNvPr id="6" name="Picture 5" descr="C:\Users\benjamin.irwin.ctr\Desktop\SHRP2 Documents\Graphics Files\Approved Logos\SHRP2_Logo_Final_H_NoTag_RGB.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6424335"/>
            <a:ext cx="1447800" cy="266207"/>
          </a:xfrm>
          <a:prstGeom prst="rect">
            <a:avLst/>
          </a:prstGeom>
          <a:noFill/>
          <a:ln>
            <a:noFill/>
          </a:ln>
        </p:spPr>
      </p:pic>
    </p:spTree>
    <p:extLst>
      <p:ext uri="{BB962C8B-B14F-4D97-AF65-F5344CB8AC3E}">
        <p14:creationId xmlns:p14="http://schemas.microsoft.com/office/powerpoint/2010/main" val="54557025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xStyles>
    <p:titleStyle>
      <a:lvl1pPr algn="l" defTabSz="914400" rtl="0" eaLnBrk="1" latinLnBrk="0" hangingPunct="1">
        <a:spcBef>
          <a:spcPct val="0"/>
        </a:spcBef>
        <a:buNone/>
        <a:defRPr sz="3200" b="1" kern="1200">
          <a:solidFill>
            <a:schemeClr val="bg1"/>
          </a:solidFill>
          <a:latin typeface="Franklin Gothic Book" pitchFamily="34" charset="0"/>
          <a:ea typeface="+mj-ea"/>
          <a:cs typeface="+mj-cs"/>
        </a:defRPr>
      </a:lvl1pPr>
    </p:titleStyle>
    <p:bodyStyle>
      <a:lvl1pPr marL="0" indent="228600" algn="l" defTabSz="914400" rtl="0" eaLnBrk="1" latinLnBrk="0" hangingPunct="1">
        <a:lnSpc>
          <a:spcPct val="100000"/>
        </a:lnSpc>
        <a:spcBef>
          <a:spcPts val="600"/>
        </a:spcBef>
        <a:buClr>
          <a:srgbClr val="F3901D"/>
        </a:buClr>
        <a:buFont typeface="Arial" pitchFamily="34" charset="0"/>
        <a:buChar char="•"/>
        <a:defRPr sz="2400" b="0" kern="1200" baseline="0">
          <a:solidFill>
            <a:schemeClr val="tx1"/>
          </a:solidFill>
          <a:latin typeface="Arial" pitchFamily="34" charset="0"/>
          <a:ea typeface="+mn-ea"/>
          <a:cs typeface="Arial" pitchFamily="34" charset="0"/>
        </a:defRPr>
      </a:lvl1pPr>
      <a:lvl2pPr marL="0" indent="0" algn="l" defTabSz="914400" rtl="0" eaLnBrk="1" latinLnBrk="0" hangingPunct="1">
        <a:lnSpc>
          <a:spcPct val="150000"/>
        </a:lnSpc>
        <a:spcBef>
          <a:spcPct val="20000"/>
        </a:spcBef>
        <a:buFontTx/>
        <a:buNone/>
        <a:defRPr sz="2000" b="1" kern="1200">
          <a:solidFill>
            <a:schemeClr val="tx1"/>
          </a:solidFill>
          <a:latin typeface="Arial" pitchFamily="34" charset="0"/>
          <a:ea typeface="+mn-ea"/>
          <a:cs typeface="Arial" pitchFamily="34" charset="0"/>
        </a:defRPr>
      </a:lvl2pPr>
      <a:lvl3pPr marL="690563" indent="-292100" algn="l" defTabSz="914400" rtl="0" eaLnBrk="1" latinLnBrk="0" hangingPunct="1">
        <a:spcBef>
          <a:spcPts val="600"/>
        </a:spcBef>
        <a:buClr>
          <a:srgbClr val="F3901D"/>
        </a:buClr>
        <a:buFont typeface="Arial" pitchFamily="34" charset="0"/>
        <a:buChar char="–"/>
        <a:defRPr sz="2200" kern="1200">
          <a:solidFill>
            <a:schemeClr val="tx1"/>
          </a:solidFill>
          <a:latin typeface="Arial" pitchFamily="34" charset="0"/>
          <a:ea typeface="+mn-ea"/>
          <a:cs typeface="Arial" pitchFamily="34" charset="0"/>
        </a:defRPr>
      </a:lvl3pPr>
      <a:lvl4pPr marL="1188720" indent="-228600" algn="l" defTabSz="914400" rtl="0" eaLnBrk="1" latinLnBrk="0" hangingPunct="1">
        <a:spcBef>
          <a:spcPts val="600"/>
        </a:spcBef>
        <a:buClr>
          <a:srgbClr val="F3901D"/>
        </a:buClr>
        <a:buFont typeface="Courier New" pitchFamily="49" charset="0"/>
        <a:buChar char="»"/>
        <a:defRPr lang="en-US" sz="2000" kern="1200" dirty="0" smtClean="0">
          <a:solidFill>
            <a:schemeClr val="tx1"/>
          </a:solidFill>
          <a:latin typeface="Arial" pitchFamily="34" charset="0"/>
          <a:ea typeface="+mn-ea"/>
          <a:cs typeface="Arial" pitchFamily="34" charset="0"/>
        </a:defRPr>
      </a:lvl4pPr>
      <a:lvl5pPr marL="1600200" indent="-228600" algn="l" defTabSz="914400" rtl="0" eaLnBrk="1" latinLnBrk="0" hangingPunct="1">
        <a:spcBef>
          <a:spcPts val="600"/>
        </a:spcBef>
        <a:buClr>
          <a:srgbClr val="F3901D"/>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2172964" y="1752986"/>
            <a:ext cx="6971036" cy="4646148"/>
            <a:chOff x="0" y="0"/>
            <a:chExt cx="9144000" cy="6094413"/>
          </a:xfrm>
        </p:grpSpPr>
        <p:pic>
          <p:nvPicPr>
            <p:cNvPr id="20"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w="9525">
              <a:noFill/>
              <a:miter lim="800000"/>
              <a:headEnd/>
              <a:tailEnd/>
            </a:ln>
          </p:spPr>
        </p:pic>
        <p:sp>
          <p:nvSpPr>
            <p:cNvPr id="21" name="Rectangle 20"/>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2" name="Rectangle 21"/>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3" name="Rectangle 22"/>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grpSp>
      <p:pic>
        <p:nvPicPr>
          <p:cNvPr id="24" name="Picture 23" descr="FHWA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0" y="6047526"/>
            <a:ext cx="1767541" cy="720971"/>
          </a:xfrm>
          <a:prstGeom prst="rect">
            <a:avLst/>
          </a:prstGeom>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8988" y="6101416"/>
            <a:ext cx="1621374" cy="620352"/>
          </a:xfrm>
          <a:prstGeom prst="rect">
            <a:avLst/>
          </a:prstGeom>
        </p:spPr>
      </p:pic>
      <p:pic>
        <p:nvPicPr>
          <p:cNvPr id="8" name="Picture 7" descr="C:\Users\benjamin.irwin.ctr\Desktop\SHRP2 Documents\Graphics Files\Approved Logos\SHRP2_Logo_Final_H_Tag_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675" y="1524000"/>
            <a:ext cx="306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381000" y="2362200"/>
            <a:ext cx="8153400" cy="762000"/>
          </a:xfrm>
          <a:prstGeom prst="rect">
            <a:avLst/>
          </a:prstGeom>
        </p:spPr>
        <p:txBody>
          <a:bodyPr vert="horz" lIns="91440" tIns="45720" rIns="91440" bIns="45720" rtlCol="0" anchor="ctr">
            <a:normAutofit/>
          </a:bodyPr>
          <a:lstStyle/>
          <a:p>
            <a:r>
              <a:rPr lang="en-US" dirty="0"/>
              <a:t>Title: Franklin Gothic Book, 32 pt., Black, Bold</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3" y="0"/>
            <a:ext cx="9120673" cy="1191768"/>
          </a:xfrm>
          <a:prstGeom prst="rect">
            <a:avLst/>
          </a:prstGeom>
        </p:spPr>
      </p:pic>
    </p:spTree>
    <p:extLst>
      <p:ext uri="{BB962C8B-B14F-4D97-AF65-F5344CB8AC3E}">
        <p14:creationId xmlns:p14="http://schemas.microsoft.com/office/powerpoint/2010/main" val="29952973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hf hdr="0" ftr="0" dt="0"/>
  <p:txStyles>
    <p:titleStyle>
      <a:lvl1pPr algn="l" defTabSz="914400" rtl="0" eaLnBrk="1" latinLnBrk="0" hangingPunct="1">
        <a:spcBef>
          <a:spcPct val="0"/>
        </a:spcBef>
        <a:buNone/>
        <a:defRPr sz="3200" b="1" kern="1200" baseline="0">
          <a:solidFill>
            <a:schemeClr val="tx1"/>
          </a:solidFill>
          <a:latin typeface="Franklin Gothic Book" pitchFamily="34" charset="0"/>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bg1">
              <a:lumMod val="50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resentation_header.gi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1625"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016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64770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mn-lt"/>
                <a:ea typeface="ＭＳ Ｐゴシック" pitchFamily="64" charset="-128"/>
                <a:cs typeface="+mn-cs"/>
              </a:defRPr>
            </a:lvl1pPr>
          </a:lstStyle>
          <a:p>
            <a:pPr fontAlgn="base">
              <a:spcBef>
                <a:spcPct val="0"/>
              </a:spcBef>
              <a:spcAft>
                <a:spcPct val="0"/>
              </a:spcAft>
              <a:defRPr/>
            </a:pPr>
            <a:fld id="{00D077B9-FD40-467D-9495-14942A47FB39}" type="slidenum">
              <a:rPr lang="en-US"/>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Lst>
  <p:transition spd="med"/>
  <p:hf hdr="0" ftr="0" dt="0"/>
  <p:txStyles>
    <p:titleStyle>
      <a:lvl1pPr algn="l" rtl="0" eaLnBrk="0" fontAlgn="base" hangingPunct="0">
        <a:spcBef>
          <a:spcPct val="0"/>
        </a:spcBef>
        <a:spcAft>
          <a:spcPct val="0"/>
        </a:spcAft>
        <a:defRPr sz="3500" b="1">
          <a:solidFill>
            <a:schemeClr val="bg1"/>
          </a:solidFill>
          <a:effectLst/>
          <a:latin typeface="FranklinGotMdITC"/>
          <a:ea typeface="MS PGothic"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2349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1pPr>
      <a:lvl2pPr marL="6921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2172964" y="1814452"/>
            <a:ext cx="6971036" cy="4646148"/>
            <a:chOff x="0" y="0"/>
            <a:chExt cx="9144000" cy="6094413"/>
          </a:xfrm>
        </p:grpSpPr>
        <p:pic>
          <p:nvPicPr>
            <p:cNvPr id="20" name="Picture 7"/>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w="9525">
              <a:noFill/>
              <a:miter lim="800000"/>
              <a:headEnd/>
              <a:tailEnd/>
            </a:ln>
          </p:spPr>
        </p:pic>
        <p:sp>
          <p:nvSpPr>
            <p:cNvPr id="21" name="Rectangle 20"/>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22" name="Rectangle 21"/>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sp>
          <p:nvSpPr>
            <p:cNvPr id="23" name="Rectangle 22"/>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endParaRPr lang="en-US" dirty="0">
                <a:solidFill>
                  <a:srgbClr val="000000"/>
                </a:solidFill>
              </a:endParaRPr>
            </a:p>
          </p:txBody>
        </p:sp>
      </p:grpSp>
      <p:pic>
        <p:nvPicPr>
          <p:cNvPr id="24" name="Picture 23" descr="FHWA 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6001" y="6047528"/>
            <a:ext cx="1767541" cy="720971"/>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68988" y="6101416"/>
            <a:ext cx="1621374" cy="620352"/>
          </a:xfrm>
          <a:prstGeom prst="rect">
            <a:avLst/>
          </a:prstGeom>
        </p:spPr>
      </p:pic>
      <p:pic>
        <p:nvPicPr>
          <p:cNvPr id="8" name="Picture 7" descr="C:\Users\benjamin.irwin.ctr\Desktop\SHRP2 Documents\Graphics Files\Approved Logos\SHRP2_Logo_Final_H_Tag_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7279" y="6076416"/>
            <a:ext cx="2667970" cy="66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381000" y="2362200"/>
            <a:ext cx="8153400" cy="762000"/>
          </a:xfrm>
          <a:prstGeom prst="rect">
            <a:avLst/>
          </a:prstGeom>
        </p:spPr>
        <p:txBody>
          <a:bodyPr vert="horz" lIns="91440" tIns="45720" rIns="91440" bIns="45720" rtlCol="0" anchor="ctr">
            <a:normAutofit/>
          </a:bodyPr>
          <a:lstStyle/>
          <a:p>
            <a:r>
              <a:rPr lang="en-US" dirty="0"/>
              <a:t>Title: Franklin Gothic Book, 32 pt., Black, Bold</a:t>
            </a:r>
          </a:p>
        </p:txBody>
      </p:sp>
      <p:sp>
        <p:nvSpPr>
          <p:cNvPr id="17" name="Title Placeholder 1"/>
          <p:cNvSpPr txBox="1">
            <a:spLocks/>
          </p:cNvSpPr>
          <p:nvPr userDrawn="1"/>
        </p:nvSpPr>
        <p:spPr>
          <a:xfrm>
            <a:off x="4675567" y="1328719"/>
            <a:ext cx="4754246" cy="404874"/>
          </a:xfrm>
          <a:prstGeom prst="rect">
            <a:avLst/>
          </a:prstGeom>
        </p:spPr>
        <p:txBody>
          <a:bodyPr vert="horz" lIns="91440" tIns="45720" rIns="91440" bIns="45720" rtlCol="0" anchor="ctr">
            <a:normAutofit fontScale="70000" lnSpcReduction="20000"/>
          </a:bodyPr>
          <a:lstStyle>
            <a:lvl1pPr algn="l" defTabSz="914400" rtl="0" eaLnBrk="1" latinLnBrk="0" hangingPunct="1">
              <a:spcBef>
                <a:spcPct val="0"/>
              </a:spcBef>
              <a:buNone/>
              <a:defRPr sz="3200" b="1" kern="1200" baseline="0">
                <a:solidFill>
                  <a:schemeClr val="tx1"/>
                </a:solidFill>
                <a:latin typeface="Franklin Gothic Book" pitchFamily="34" charset="0"/>
                <a:ea typeface="+mj-ea"/>
                <a:cs typeface="+mj-cs"/>
              </a:defRPr>
            </a:lvl1pPr>
          </a:lstStyle>
          <a:p>
            <a:r>
              <a:rPr lang="en-US" b="0" i="1" dirty="0">
                <a:solidFill>
                  <a:prstClr val="black"/>
                </a:solidFill>
                <a:latin typeface="Franklin Gothic Heavy" panose="020B0903020102020204" pitchFamily="34" charset="0"/>
              </a:rPr>
              <a:t>C19: Expediting Project Delivery</a:t>
            </a:r>
          </a:p>
        </p:txBody>
      </p:sp>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3758" y="-21265"/>
            <a:ext cx="9269757" cy="1372191"/>
          </a:xfrm>
          <a:prstGeom prst="rect">
            <a:avLst/>
          </a:prstGeom>
        </p:spPr>
      </p:pic>
    </p:spTree>
    <p:extLst>
      <p:ext uri="{BB962C8B-B14F-4D97-AF65-F5344CB8AC3E}">
        <p14:creationId xmlns:p14="http://schemas.microsoft.com/office/powerpoint/2010/main" val="4952726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hdr="0" ftr="0" dt="0"/>
  <p:txStyles>
    <p:titleStyle>
      <a:lvl1pPr algn="l" defTabSz="914400" rtl="0" eaLnBrk="1" latinLnBrk="0" hangingPunct="1">
        <a:spcBef>
          <a:spcPct val="0"/>
        </a:spcBef>
        <a:buNone/>
        <a:defRPr sz="3200" b="1" kern="1200" baseline="0">
          <a:solidFill>
            <a:schemeClr val="tx1"/>
          </a:solidFill>
          <a:latin typeface="Franklin Gothic Book" pitchFamily="34" charset="0"/>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bg1">
              <a:lumMod val="50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4CFF2-C89D-44A1-8B44-22A49A61BEA8}" type="datetimeFigureOut">
              <a:rPr lang="en-US" smtClean="0">
                <a:solidFill>
                  <a:prstClr val="black">
                    <a:tint val="75000"/>
                  </a:prstClr>
                </a:solidFill>
              </a:rPr>
              <a:pPr/>
              <a:t>6/19/2018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02D1D-AC02-40D9-B90E-5CB7817C11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6455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9" name="Group 18"/>
          <p:cNvGrpSpPr/>
          <p:nvPr/>
        </p:nvGrpSpPr>
        <p:grpSpPr>
          <a:xfrm>
            <a:off x="2172964" y="1371600"/>
            <a:ext cx="6971036" cy="4646148"/>
            <a:chOff x="0" y="0"/>
            <a:chExt cx="9144000" cy="6094413"/>
          </a:xfrm>
        </p:grpSpPr>
        <p:pic>
          <p:nvPicPr>
            <p:cNvPr id="20"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094413"/>
            </a:xfrm>
            <a:prstGeom prst="rect">
              <a:avLst/>
            </a:prstGeom>
            <a:noFill/>
            <a:ln w="9525">
              <a:noFill/>
              <a:miter lim="800000"/>
              <a:headEnd/>
              <a:tailEnd/>
            </a:ln>
          </p:spPr>
        </p:pic>
        <p:sp>
          <p:nvSpPr>
            <p:cNvPr id="21" name="Rectangle 20"/>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2" name="Rectangle 21"/>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sp>
          <p:nvSpPr>
            <p:cNvPr id="23" name="Rectangle 22"/>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000000"/>
                </a:solidFill>
              </a:endParaRPr>
            </a:p>
          </p:txBody>
        </p:sp>
      </p:grpSp>
      <p:pic>
        <p:nvPicPr>
          <p:cNvPr id="24" name="Picture 23" descr="FHWA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86000" y="5666140"/>
            <a:ext cx="1767541" cy="720971"/>
          </a:xfrm>
          <a:prstGeom prst="rect">
            <a:avLst/>
          </a:prstGeom>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68988" y="5720030"/>
            <a:ext cx="1621374" cy="620352"/>
          </a:xfrm>
          <a:prstGeom prst="rect">
            <a:avLst/>
          </a:prstGeom>
        </p:spPr>
      </p:pic>
      <p:pic>
        <p:nvPicPr>
          <p:cNvPr id="8" name="Picture 7" descr="C:\Users\benjamin.irwin.ctr\Desktop\SHRP2 Documents\Graphics Files\Approved Logos\SHRP2_Logo_Final_H_Tag_RG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675" y="1371600"/>
            <a:ext cx="3065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Placeholder 1"/>
          <p:cNvSpPr>
            <a:spLocks noGrp="1"/>
          </p:cNvSpPr>
          <p:nvPr>
            <p:ph type="title"/>
          </p:nvPr>
        </p:nvSpPr>
        <p:spPr>
          <a:xfrm>
            <a:off x="381000" y="2362200"/>
            <a:ext cx="8153400" cy="762000"/>
          </a:xfrm>
          <a:prstGeom prst="rect">
            <a:avLst/>
          </a:prstGeom>
        </p:spPr>
        <p:txBody>
          <a:bodyPr vert="horz" lIns="91440" tIns="45720" rIns="91440" bIns="45720" rtlCol="0" anchor="ctr">
            <a:normAutofit/>
          </a:bodyPr>
          <a:lstStyle/>
          <a:p>
            <a:r>
              <a:rPr lang="en-US" dirty="0"/>
              <a:t>Title: Franklin Gothic Book, 32 pt., Black, Bold</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63" y="0"/>
            <a:ext cx="9120673" cy="1191768"/>
          </a:xfrm>
          <a:prstGeom prst="rect">
            <a:avLst/>
          </a:prstGeom>
        </p:spPr>
      </p:pic>
    </p:spTree>
    <p:extLst>
      <p:ext uri="{BB962C8B-B14F-4D97-AF65-F5344CB8AC3E}">
        <p14:creationId xmlns:p14="http://schemas.microsoft.com/office/powerpoint/2010/main" val="277852381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hf hdr="0" ftr="0" dt="0"/>
  <p:txStyles>
    <p:titleStyle>
      <a:lvl1pPr algn="l" defTabSz="914400" rtl="0" eaLnBrk="1" latinLnBrk="0" hangingPunct="1">
        <a:spcBef>
          <a:spcPct val="0"/>
        </a:spcBef>
        <a:buNone/>
        <a:defRPr sz="3200" b="1" kern="1200" baseline="0">
          <a:solidFill>
            <a:schemeClr val="tx1"/>
          </a:solidFill>
          <a:latin typeface="Franklin Gothic Book" pitchFamily="34" charset="0"/>
          <a:ea typeface="+mj-ea"/>
          <a:cs typeface="+mj-cs"/>
        </a:defRPr>
      </a:lvl1pPr>
    </p:titleStyle>
    <p:bodyStyle>
      <a:lvl1pPr marL="0" indent="0" algn="l" defTabSz="914400" rtl="0" eaLnBrk="1" latinLnBrk="0" hangingPunct="1">
        <a:spcBef>
          <a:spcPct val="20000"/>
        </a:spcBef>
        <a:buFont typeface="Arial" pitchFamily="34" charset="0"/>
        <a:buNone/>
        <a:defRPr sz="2400" b="1" kern="1200">
          <a:solidFill>
            <a:schemeClr val="bg1">
              <a:lumMod val="50000"/>
            </a:schemeClr>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hyperlink" Target="mailto:Elisha.Wright-Kehner@ardot.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hyperlink" Target="http://azdot.gov/business/environmental-planning/additional-resource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mailto:pobrien@azdot.gov" TargetMode="External"/><Relationship Id="rId7" Type="http://schemas.openxmlformats.org/officeDocument/2006/relationships/hyperlink" Target="https://www.azdot.gov/business/environmental-planning"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s://www.environment.fhwa.dot.gov/strmlng/shrp2-c19/default.asp" TargetMode="External"/><Relationship Id="rId5" Type="http://schemas.openxmlformats.org/officeDocument/2006/relationships/hyperlink" Target="mailto:eunice.chan@dot.gov" TargetMode="External"/><Relationship Id="rId4" Type="http://schemas.openxmlformats.org/officeDocument/2006/relationships/hyperlink" Target="mailto:jrooney@azdot.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Elisha.Wright-Kehner@ardot.gov"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mailto:david.Williams@dot.gov" TargetMode="External"/><Relationship Id="rId5" Type="http://schemas.openxmlformats.org/officeDocument/2006/relationships/hyperlink" Target="mailto:kkurgan@aashto.org" TargetMode="External"/><Relationship Id="rId4" Type="http://schemas.openxmlformats.org/officeDocument/2006/relationships/hyperlink" Target="mailto:POBrien@azdot.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fhwa.dot.gov/GoSHRP2" TargetMode="External"/><Relationship Id="rId7" Type="http://schemas.openxmlformats.org/officeDocument/2006/relationships/hyperlink" Target="https://www.environment.fhwa.dot.gov/strmlng/shrp2-c19/default.as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www.trb.org/SHRP2" TargetMode="External"/><Relationship Id="rId4" Type="http://schemas.openxmlformats.org/officeDocument/2006/relationships/hyperlink" Target="http://shrp2.transportation.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david.Williams@dot.go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mailto:kkurgan@aashto.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Expediting Project Delivery Webinar – Agency Commitments to Internal Coordination and Delivery</a:t>
            </a:r>
          </a:p>
        </p:txBody>
      </p:sp>
      <p:sp>
        <p:nvSpPr>
          <p:cNvPr id="3" name="Text Placeholder 2"/>
          <p:cNvSpPr>
            <a:spLocks noGrp="1"/>
          </p:cNvSpPr>
          <p:nvPr>
            <p:ph type="body" sz="quarter" idx="10"/>
          </p:nvPr>
        </p:nvSpPr>
        <p:spPr>
          <a:xfrm>
            <a:off x="381000" y="3886200"/>
            <a:ext cx="7315200" cy="1447800"/>
          </a:xfrm>
        </p:spPr>
        <p:txBody>
          <a:bodyPr/>
          <a:lstStyle/>
          <a:p>
            <a:pPr>
              <a:spcBef>
                <a:spcPts val="0"/>
              </a:spcBef>
            </a:pPr>
            <a:r>
              <a:rPr lang="en-US" sz="2000" dirty="0"/>
              <a:t>Kate Kurgan, AASHTO</a:t>
            </a:r>
          </a:p>
          <a:p>
            <a:pPr>
              <a:spcBef>
                <a:spcPts val="0"/>
              </a:spcBef>
            </a:pPr>
            <a:r>
              <a:rPr lang="en-US" sz="2000" dirty="0"/>
              <a:t>David Williams, FHWA</a:t>
            </a:r>
          </a:p>
          <a:p>
            <a:pPr>
              <a:spcBef>
                <a:spcPts val="0"/>
              </a:spcBef>
            </a:pPr>
            <a:r>
              <a:rPr lang="en-US" sz="2000" dirty="0"/>
              <a:t>Elisha Wright-</a:t>
            </a:r>
            <a:r>
              <a:rPr lang="en-US" sz="2000" dirty="0" err="1"/>
              <a:t>Kehner</a:t>
            </a:r>
            <a:r>
              <a:rPr lang="en-US" sz="2000" dirty="0"/>
              <a:t>, Arkansas DOT</a:t>
            </a:r>
          </a:p>
          <a:p>
            <a:pPr>
              <a:spcBef>
                <a:spcPts val="0"/>
              </a:spcBef>
            </a:pPr>
            <a:r>
              <a:rPr lang="en-US" sz="2000" dirty="0"/>
              <a:t>Paul O’Brien, Arizona DOT</a:t>
            </a:r>
          </a:p>
        </p:txBody>
      </p:sp>
      <p:sp>
        <p:nvSpPr>
          <p:cNvPr id="4" name="Content Placeholder 6"/>
          <p:cNvSpPr txBox="1">
            <a:spLocks/>
          </p:cNvSpPr>
          <p:nvPr/>
        </p:nvSpPr>
        <p:spPr>
          <a:xfrm>
            <a:off x="6248400" y="3352800"/>
            <a:ext cx="2057400" cy="5156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dirty="0">
                <a:latin typeface="Arial" panose="020B0604020202020204" pitchFamily="34" charset="0"/>
                <a:cs typeface="Arial" panose="020B0604020202020204" pitchFamily="34" charset="0"/>
              </a:rPr>
              <a:t>October 16, 2017</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extLst>
      <p:ext uri="{BB962C8B-B14F-4D97-AF65-F5344CB8AC3E}">
        <p14:creationId xmlns:p14="http://schemas.microsoft.com/office/powerpoint/2010/main" val="337704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457200"/>
            <a:ext cx="8458200" cy="1164150"/>
            <a:chOff x="381000" y="457200"/>
            <a:chExt cx="8458200" cy="116415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746887"/>
              <a:ext cx="5486400" cy="58477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History in Arkansas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8" name="Rectangle 7"/>
          <p:cNvSpPr/>
          <p:nvPr/>
        </p:nvSpPr>
        <p:spPr>
          <a:xfrm>
            <a:off x="457200" y="1828800"/>
            <a:ext cx="8229600" cy="2308324"/>
          </a:xfrm>
          <a:prstGeom prst="rect">
            <a:avLst/>
          </a:prstGeom>
        </p:spPr>
        <p:txBody>
          <a:bodyPr wrap="square" anchor="t" anchorCtr="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Award Date - October 17, 2013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Awarded - $50,000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Assessment Workshop - $20,000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811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457200"/>
            <a:ext cx="8458200" cy="1164150"/>
            <a:chOff x="381000" y="457200"/>
            <a:chExt cx="8458200" cy="116415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500666"/>
              <a:ext cx="586740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Expediting Project Delivery – Assessment Workshop</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Rectangle 5"/>
          <p:cNvSpPr/>
          <p:nvPr/>
        </p:nvSpPr>
        <p:spPr>
          <a:xfrm>
            <a:off x="457200" y="1828800"/>
            <a:ext cx="8229600" cy="4524315"/>
          </a:xfrm>
          <a:prstGeom prst="rect">
            <a:avLst/>
          </a:prstGeom>
        </p:spPr>
        <p:txBody>
          <a:bodyPr wrap="square"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Facilitated by FHWA on July 30-31,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30 Attendees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Topics</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Overview of the Expediting Project Delivery and the</a:t>
            </a:r>
          </a:p>
          <a:p>
            <a:pPr marL="1027113"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Expediting Project Delivery Assessment Tool</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Overview of “Current State” and “Desired State” of</a:t>
            </a:r>
          </a:p>
          <a:p>
            <a:pPr marL="1027113"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Project Development and Delivery Processes and</a:t>
            </a:r>
          </a:p>
          <a:p>
            <a:pPr marL="1027113"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Practices</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Collaboration and Coordination Challenges and</a:t>
            </a:r>
          </a:p>
          <a:p>
            <a:pPr marL="1027113"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Opportunities</a:t>
            </a:r>
          </a:p>
          <a:p>
            <a:pPr marL="21717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works well?”</a:t>
            </a:r>
          </a:p>
          <a:p>
            <a:pPr marL="21717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needs work?”</a:t>
            </a:r>
          </a:p>
        </p:txBody>
      </p:sp>
    </p:spTree>
    <p:extLst>
      <p:ext uri="{BB962C8B-B14F-4D97-AF65-F5344CB8AC3E}">
        <p14:creationId xmlns:p14="http://schemas.microsoft.com/office/powerpoint/2010/main" val="122827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1576" y="746887"/>
              <a:ext cx="547202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What works well at ARDOT?</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p:cNvSpPr/>
          <p:nvPr/>
        </p:nvSpPr>
        <p:spPr>
          <a:xfrm>
            <a:off x="381000" y="1981200"/>
            <a:ext cx="8458200"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Administration Open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Recent Organizational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Creation of Preliminary Engineering Squad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Hiring Qualified Personnel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Open 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Improved Teamwork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Good Relationship between ARDOT and FHWA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Public Engagement</a:t>
            </a:r>
          </a:p>
        </p:txBody>
      </p:sp>
    </p:spTree>
    <p:extLst>
      <p:ext uri="{BB962C8B-B14F-4D97-AF65-F5344CB8AC3E}">
        <p14:creationId xmlns:p14="http://schemas.microsoft.com/office/powerpoint/2010/main" val="10289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2887" y="746887"/>
              <a:ext cx="53340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Challenges and Opportunities</a:t>
              </a:r>
            </a:p>
          </p:txBody>
        </p:sp>
      </p:grpSp>
      <p:sp>
        <p:nvSpPr>
          <p:cNvPr id="5" name="Rectangle 4"/>
          <p:cNvSpPr/>
          <p:nvPr/>
        </p:nvSpPr>
        <p:spPr>
          <a:xfrm>
            <a:off x="426306" y="1676400"/>
            <a:ext cx="8233913" cy="3539430"/>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Project Development Process Documentation</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Personnel changes and work load</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Project Change Communication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Early Project Decision Making:</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Defining the Purpose and Need</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Project Scoping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Local Agencies Communication  </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Need for standardization and streamline process </a:t>
            </a:r>
          </a:p>
        </p:txBody>
      </p:sp>
    </p:spTree>
    <p:extLst>
      <p:ext uri="{BB962C8B-B14F-4D97-AF65-F5344CB8AC3E}">
        <p14:creationId xmlns:p14="http://schemas.microsoft.com/office/powerpoint/2010/main" val="140762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2887" y="746887"/>
              <a:ext cx="53340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Plan</a:t>
              </a:r>
            </a:p>
          </p:txBody>
        </p:sp>
      </p:grpSp>
      <p:sp>
        <p:nvSpPr>
          <p:cNvPr id="5" name="Rectangle 4"/>
          <p:cNvSpPr/>
          <p:nvPr/>
        </p:nvSpPr>
        <p:spPr>
          <a:xfrm>
            <a:off x="426306" y="1676400"/>
            <a:ext cx="8233913" cy="397031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Developed an Action Plan in March 2015 to facilitate the activities identified in the Workshop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Five Steps of Implementation:</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Refine Scoping Procedure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Enhancing Purpose and Need Statements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Improving Information and Data</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Improving Internal and External Communication and Coordination</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Evaluating Resource Allocation</a:t>
            </a:r>
          </a:p>
        </p:txBody>
      </p:sp>
    </p:spTree>
    <p:extLst>
      <p:ext uri="{BB962C8B-B14F-4D97-AF65-F5344CB8AC3E}">
        <p14:creationId xmlns:p14="http://schemas.microsoft.com/office/powerpoint/2010/main" val="344101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- 1</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p:cNvSpPr/>
          <p:nvPr/>
        </p:nvSpPr>
        <p:spPr>
          <a:xfrm>
            <a:off x="381000" y="1655020"/>
            <a:ext cx="8458200" cy="36625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Refine Scoping Procedures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draft project initiation form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Developed in coordination with internal stakeholders.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Expected to be complete and approved in September 2016.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Changes to the Project Initiation Form: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Incorporate the Project Initiation Form into the internal Staff Minutes.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will reduce a duplication of efforts.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will also allow each division to add, remove and update their part of the minutes as they deem necessary in real-time.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Staff Minutes are used Department-wide and every employee has access to them. Updated within an Access Database. </a:t>
            </a:r>
          </a:p>
        </p:txBody>
      </p:sp>
    </p:spTree>
    <p:extLst>
      <p:ext uri="{BB962C8B-B14F-4D97-AF65-F5344CB8AC3E}">
        <p14:creationId xmlns:p14="http://schemas.microsoft.com/office/powerpoint/2010/main" val="410095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0" y="1621350"/>
            <a:ext cx="80772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Refine Scoping Procedures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project planning study process has been developed.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documented process will help ensure consistency, accuracy, and transparency of the decision making and scoping process.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Planning study procedure manual.  ARDOT is using the planning study procedures/guide on all new planning studies and this information is also provided to consultants that work on planning studies for ARDOT.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data-driven, performance-based approach to better identify system needs.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These documented processes are being refined and updated.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project prioritization system has recently been implemented to assist decision makers on which projects to prioritize.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methods to quantify needs and outcomes will be refined.</a:t>
            </a:r>
          </a:p>
        </p:txBody>
      </p:sp>
      <p:sp>
        <p:nvSpPr>
          <p:cNvPr id="7" name="Rectangle 6"/>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- 1</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658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- 2</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p:cNvSpPr/>
          <p:nvPr/>
        </p:nvSpPr>
        <p:spPr>
          <a:xfrm>
            <a:off x="428625" y="1647045"/>
            <a:ext cx="8229600"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Enhance Purpose and Need Statements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project planning study procedure manual will be modified and updated as needed to ensure project P&amp;N statements are tied to the performance-based planning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 data-driven, performance-based approach is being implemented to better identify system needs.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 project prioritization system has recently been implemented to assist decision makers on which projects to prioritize.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We conducted a NEPA and Enhanced Purpose and Need Training. Provide guide to consultants and starting communications with locals earlier in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Environmental and planning staff are working more closely together on the purpose and need (more collaboration and communication).</a:t>
            </a:r>
          </a:p>
        </p:txBody>
      </p:sp>
    </p:spTree>
    <p:extLst>
      <p:ext uri="{BB962C8B-B14F-4D97-AF65-F5344CB8AC3E}">
        <p14:creationId xmlns:p14="http://schemas.microsoft.com/office/powerpoint/2010/main" val="184692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- 3</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p:cNvSpPr/>
          <p:nvPr/>
        </p:nvSpPr>
        <p:spPr>
          <a:xfrm>
            <a:off x="228600" y="1640400"/>
            <a:ext cx="8763000"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Improve Information Exchange and Data Sharing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Improve Communication/Coordination (Internal and External)</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comment documentation process has been recently created for planning studies.  </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This process will be modified to better document comment resolutions, thereby improving the transparency and documentation of the decision-making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Improve Resource Allocation (Internal and Consultant Staff)</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Department’s consultant selection process will be updated in the near future to allow for stream-lined process for non-engineering services.</a:t>
            </a:r>
          </a:p>
          <a:p>
            <a:pPr marL="1033463"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TPP along with the Department’s Enterprise Data Committee, is currently testing the enterprise information warehouse that was recently established, to ensure that the server will indeed serve as our replication database department wide.</a:t>
            </a:r>
          </a:p>
        </p:txBody>
      </p:sp>
    </p:spTree>
    <p:extLst>
      <p:ext uri="{BB962C8B-B14F-4D97-AF65-F5344CB8AC3E}">
        <p14:creationId xmlns:p14="http://schemas.microsoft.com/office/powerpoint/2010/main" val="261310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457200"/>
            <a:ext cx="8458200" cy="1164150"/>
            <a:chOff x="381000" y="457200"/>
            <a:chExt cx="8458200" cy="116415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- 4</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Rectangle 8"/>
          <p:cNvSpPr/>
          <p:nvPr/>
        </p:nvSpPr>
        <p:spPr>
          <a:xfrm>
            <a:off x="381000" y="1676400"/>
            <a:ext cx="83058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Facilitate Communication &amp; Coordination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Training</a:t>
            </a:r>
          </a:p>
          <a:p>
            <a:pPr marL="10334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Alternative Development, Purpose and Needs Statements – 40 Attendees</a:t>
            </a:r>
          </a:p>
          <a:p>
            <a:pPr marL="10334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Technical Writing – 75 Attendees </a:t>
            </a:r>
          </a:p>
          <a:p>
            <a:pPr marL="10334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Public Involvement – 18 Attendees</a:t>
            </a:r>
          </a:p>
          <a:p>
            <a:pPr marL="10334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NEPA and Enhanced Purpose and Need Training.</a:t>
            </a:r>
          </a:p>
        </p:txBody>
      </p:sp>
    </p:spTree>
    <p:extLst>
      <p:ext uri="{BB962C8B-B14F-4D97-AF65-F5344CB8AC3E}">
        <p14:creationId xmlns:p14="http://schemas.microsoft.com/office/powerpoint/2010/main" val="320712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njamin.irwin.ctr\Desktop\SHRP2 Research Art\renewal.gi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8382" y="3000375"/>
            <a:ext cx="742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benjamin.irwin.ctr\Desktop\SHRP2 Research Art\safety.gif"/>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38382" y="1707395"/>
            <a:ext cx="7334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benjamin.irwin.ctr\Desktop\SHRP2 Research Art\reliability.gi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57200" y="5511932"/>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benjamin.irwin.ctr\Desktop\SHRP2 Research Art\capacity.gif"/>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66725" y="4286250"/>
            <a:ext cx="752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idx="1"/>
          </p:nvPr>
        </p:nvSpPr>
        <p:spPr bwMode="auto">
          <a:xfrm>
            <a:off x="1259059" y="1551388"/>
            <a:ext cx="7543801"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nSpc>
                <a:spcPct val="80000"/>
              </a:lnSpc>
              <a:buNone/>
            </a:pPr>
            <a:r>
              <a:rPr lang="en-US" sz="2400" b="1" dirty="0"/>
              <a:t>Safety:</a:t>
            </a:r>
            <a:r>
              <a:rPr lang="en-US" sz="2400" dirty="0"/>
              <a:t>  Fostering safer driving through analysis of driver, roadway and vehicle factors in crashes, near crashes, and ordinary driving.</a:t>
            </a:r>
          </a:p>
          <a:p>
            <a:pPr marL="60325">
              <a:lnSpc>
                <a:spcPct val="80000"/>
              </a:lnSpc>
            </a:pPr>
            <a:endParaRPr lang="en-US" sz="2400" dirty="0"/>
          </a:p>
          <a:p>
            <a:pPr marL="0" indent="0">
              <a:lnSpc>
                <a:spcPct val="80000"/>
              </a:lnSpc>
              <a:buNone/>
            </a:pPr>
            <a:r>
              <a:rPr lang="en-US" sz="2400" b="1" dirty="0"/>
              <a:t>Renewal:</a:t>
            </a:r>
            <a:r>
              <a:rPr lang="en-US" sz="2400" dirty="0"/>
              <a:t>  Rapid maintenance and repair of the deteriorating infrastructure using already-available resources, innovations, and technologies.</a:t>
            </a:r>
          </a:p>
          <a:p>
            <a:pPr marL="0" indent="0">
              <a:lnSpc>
                <a:spcPct val="80000"/>
              </a:lnSpc>
              <a:buNone/>
            </a:pPr>
            <a:endParaRPr lang="en-US" sz="2400" dirty="0"/>
          </a:p>
          <a:p>
            <a:pPr marL="0" indent="0">
              <a:lnSpc>
                <a:spcPct val="80000"/>
              </a:lnSpc>
              <a:buNone/>
            </a:pPr>
            <a:r>
              <a:rPr lang="en-US" sz="2400" b="1" dirty="0"/>
              <a:t>Capacity:</a:t>
            </a:r>
            <a:r>
              <a:rPr lang="en-US" sz="2400" dirty="0"/>
              <a:t>  Planning and designing a highway system that offers minimum disruption and meets the environmental, and economic needs of the community.</a:t>
            </a:r>
          </a:p>
          <a:p>
            <a:pPr marL="60325">
              <a:lnSpc>
                <a:spcPct val="80000"/>
              </a:lnSpc>
            </a:pPr>
            <a:endParaRPr lang="en-US" sz="2400" dirty="0"/>
          </a:p>
          <a:p>
            <a:pPr marL="0" indent="0">
              <a:lnSpc>
                <a:spcPct val="80000"/>
              </a:lnSpc>
              <a:buNone/>
            </a:pPr>
            <a:r>
              <a:rPr lang="en-US" sz="2400" b="1" dirty="0"/>
              <a:t>Reliability:</a:t>
            </a:r>
            <a:r>
              <a:rPr lang="en-US" sz="2400" dirty="0"/>
              <a:t>  Reducing congestion and creating more predictable travel times through better operations.</a:t>
            </a:r>
          </a:p>
          <a:p>
            <a:pPr marL="60325">
              <a:lnSpc>
                <a:spcPct val="80000"/>
              </a:lnSpc>
            </a:pPr>
            <a:endParaRPr lang="en-US" sz="2400" dirty="0"/>
          </a:p>
        </p:txBody>
      </p:sp>
      <p:sp>
        <p:nvSpPr>
          <p:cNvPr id="9" name="Title 5"/>
          <p:cNvSpPr txBox="1">
            <a:spLocks/>
          </p:cNvSpPr>
          <p:nvPr/>
        </p:nvSpPr>
        <p:spPr bwMode="auto">
          <a:xfrm>
            <a:off x="1524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b="1">
                <a:solidFill>
                  <a:schemeClr val="bg1"/>
                </a:solidFill>
                <a:effectLst/>
                <a:latin typeface="FranklinGotMdITC"/>
                <a:ea typeface="MS PGothic"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a:lstStyle>
          <a:p>
            <a:r>
              <a:rPr lang="en-US" sz="3200" kern="0" dirty="0"/>
              <a:t>SHRP2 &amp; Its Focus Areas</a:t>
            </a:r>
          </a:p>
        </p:txBody>
      </p:sp>
    </p:spTree>
    <p:extLst>
      <p:ext uri="{BB962C8B-B14F-4D97-AF65-F5344CB8AC3E}">
        <p14:creationId xmlns:p14="http://schemas.microsoft.com/office/powerpoint/2010/main" val="264999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457200"/>
            <a:ext cx="8458200" cy="1164150"/>
            <a:chOff x="381000" y="457200"/>
            <a:chExt cx="8458200" cy="116415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- 4</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Rectangle 6"/>
          <p:cNvSpPr/>
          <p:nvPr/>
        </p:nvSpPr>
        <p:spPr>
          <a:xfrm>
            <a:off x="381000" y="1621350"/>
            <a:ext cx="84582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Facilitate Communication &amp; Coordination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Development of a Local Public Agency Manual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Completing Date of Winter 2017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Increased the tracking and disbursement of project related information after all supplemental staff meetings.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Still in the process of creating a line of communication for tribes, local public officials, and affected landowners to use throughout the project development process.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Transportation Planning &amp; Policy Division (TPP) has been working more collaboratively with other divisions – not just Environmental, but also Roadway Design, Maintenance, etc.  Better communication at the staff level expedites project delivery.</a:t>
            </a:r>
          </a:p>
        </p:txBody>
      </p:sp>
    </p:spTree>
    <p:extLst>
      <p:ext uri="{BB962C8B-B14F-4D97-AF65-F5344CB8AC3E}">
        <p14:creationId xmlns:p14="http://schemas.microsoft.com/office/powerpoint/2010/main" val="4268636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457200"/>
            <a:ext cx="8458200" cy="1164150"/>
            <a:chOff x="381000" y="457200"/>
            <a:chExt cx="8458200" cy="116415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Action Steps - 5</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Rectangle 6"/>
          <p:cNvSpPr/>
          <p:nvPr/>
        </p:nvSpPr>
        <p:spPr>
          <a:xfrm>
            <a:off x="361950" y="1630875"/>
            <a:ext cx="8458200"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Evaluate resource allocation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Utilize the Department’s Achieving Career Excellence (ACE) program to assist in training on all of these new processes and procedures.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First year of evaluations will be completed October 2017.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Still developing a plan on Managing Consultant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TPP Division has been working with the Consultant Contracts office to modify the Department’s Consultant Selection Procedures to allow for non-design related services (currently, the Department has procedures intended for engineering services only).  Having a simpler procedure would expedite project delivery.</a:t>
            </a:r>
          </a:p>
        </p:txBody>
      </p:sp>
    </p:spTree>
    <p:extLst>
      <p:ext uri="{BB962C8B-B14F-4D97-AF65-F5344CB8AC3E}">
        <p14:creationId xmlns:p14="http://schemas.microsoft.com/office/powerpoint/2010/main" val="140518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Steps Forward</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Rectangle 5"/>
          <p:cNvSpPr/>
          <p:nvPr/>
        </p:nvSpPr>
        <p:spPr>
          <a:xfrm>
            <a:off x="381000" y="1828800"/>
            <a:ext cx="8458200" cy="452431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Incorporate the Project Initiation Form into our Staff Minutes.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Buy in from all participants.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Develop training programs on the ACE platform.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Update the process to allow for stream-lined process for non-engineering services.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 an on-line format for tribes, local public officials, and affected landowners to use throughout the project development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Establish a rotational program to improve coordination between all Divisions.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Develop and implement a plan on Managing Consultant Resources.</a:t>
            </a:r>
          </a:p>
        </p:txBody>
      </p:sp>
    </p:spTree>
    <p:extLst>
      <p:ext uri="{BB962C8B-B14F-4D97-AF65-F5344CB8AC3E}">
        <p14:creationId xmlns:p14="http://schemas.microsoft.com/office/powerpoint/2010/main" val="131636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Value to Arkansas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p:cNvSpPr/>
          <p:nvPr/>
        </p:nvSpPr>
        <p:spPr>
          <a:xfrm>
            <a:off x="381000" y="1752600"/>
            <a:ext cx="8077200" cy="42165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Overall</a:t>
            </a: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Assessment Workshop Successful</a:t>
            </a:r>
          </a:p>
          <a:p>
            <a:pPr marL="284163"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Opportunities for Improvement Identified and started to implement these improvements</a:t>
            </a:r>
          </a:p>
          <a:p>
            <a:pPr marL="284163"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Increased Communications </a:t>
            </a:r>
          </a:p>
          <a:p>
            <a:pPr marL="1198563"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Internal </a:t>
            </a:r>
          </a:p>
          <a:p>
            <a:pPr marL="1198563"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External</a:t>
            </a:r>
          </a:p>
        </p:txBody>
      </p:sp>
    </p:spTree>
    <p:extLst>
      <p:ext uri="{BB962C8B-B14F-4D97-AF65-F5344CB8AC3E}">
        <p14:creationId xmlns:p14="http://schemas.microsoft.com/office/powerpoint/2010/main" val="100866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Lessons Learned</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p:cNvSpPr/>
          <p:nvPr/>
        </p:nvSpPr>
        <p:spPr>
          <a:xfrm>
            <a:off x="381000" y="1752600"/>
            <a:ext cx="8077200" cy="4647426"/>
          </a:xfrm>
          <a:prstGeom prst="rect">
            <a:avLst/>
          </a:prstGeom>
        </p:spPr>
        <p:txBody>
          <a:bodyPr wrap="square">
            <a:spAutoFit/>
          </a:bodyPr>
          <a:lstStyle/>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The constant turnover of employees makes it difficult to complete tasks that are handed off each time a person changes positions.  </a:t>
            </a:r>
          </a:p>
          <a:p>
            <a:pPr marL="284163"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Employee workloads also have a large impact on task completion. </a:t>
            </a:r>
          </a:p>
          <a:p>
            <a:pPr marL="284163"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Rome wasn’t built in a day. </a:t>
            </a:r>
          </a:p>
          <a:p>
            <a:pPr marL="284163"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4163"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027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457200"/>
            <a:ext cx="8458200" cy="1164150"/>
            <a:chOff x="381000" y="457200"/>
            <a:chExt cx="8458200" cy="116415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746887"/>
              <a:ext cx="4572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9" name="Rectangle 8"/>
          <p:cNvSpPr/>
          <p:nvPr/>
        </p:nvSpPr>
        <p:spPr>
          <a:xfrm>
            <a:off x="457200" y="467487"/>
            <a:ext cx="4572000" cy="10772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Arkansas Contacts and References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Content Placeholder 1">
            <a:extLst>
              <a:ext uri="{FF2B5EF4-FFF2-40B4-BE49-F238E27FC236}">
                <a16:creationId xmlns:a16="http://schemas.microsoft.com/office/drawing/2014/main" xmlns="" id="{CE31A0BC-1996-41AB-A5BE-26E23F4607F7}"/>
              </a:ext>
            </a:extLst>
          </p:cNvPr>
          <p:cNvSpPr>
            <a:spLocks noGrp="1"/>
          </p:cNvSpPr>
          <p:nvPr>
            <p:ph sz="quarter" idx="10"/>
          </p:nvPr>
        </p:nvSpPr>
        <p:spPr>
          <a:xfrm>
            <a:off x="316832" y="2057400"/>
            <a:ext cx="8610600" cy="2743200"/>
          </a:xfrm>
        </p:spPr>
        <p:txBody>
          <a:bodyPr>
            <a:normAutofit/>
          </a:bodyPr>
          <a:lstStyle/>
          <a:p>
            <a:pPr lvl="0" indent="0">
              <a:spcBef>
                <a:spcPts val="0"/>
              </a:spcBef>
              <a:buClrTx/>
              <a:buNone/>
            </a:pPr>
            <a:r>
              <a:rPr lang="en-US" sz="1800" dirty="0">
                <a:solidFill>
                  <a:prstClr val="black"/>
                </a:solidFill>
                <a:sym typeface="Wingdings" panose="05000000000000000000" pitchFamily="2" charset="2"/>
              </a:rPr>
              <a:t>Elisha Wright-</a:t>
            </a:r>
            <a:r>
              <a:rPr lang="en-US" sz="1800" dirty="0" err="1">
                <a:solidFill>
                  <a:prstClr val="black"/>
                </a:solidFill>
                <a:sym typeface="Wingdings" panose="05000000000000000000" pitchFamily="2" charset="2"/>
              </a:rPr>
              <a:t>Kehner</a:t>
            </a:r>
            <a:endParaRPr lang="en-US" sz="1800" dirty="0">
              <a:solidFill>
                <a:prstClr val="black"/>
              </a:solidFill>
              <a:sym typeface="Wingdings" panose="05000000000000000000" pitchFamily="2" charset="2"/>
            </a:endParaRPr>
          </a:p>
          <a:p>
            <a:pPr lvl="0" indent="0">
              <a:spcBef>
                <a:spcPts val="0"/>
              </a:spcBef>
              <a:buClrTx/>
              <a:buNone/>
            </a:pPr>
            <a:r>
              <a:rPr lang="en-US" sz="1800" dirty="0">
                <a:solidFill>
                  <a:prstClr val="black"/>
                </a:solidFill>
                <a:sym typeface="Wingdings" panose="05000000000000000000" pitchFamily="2" charset="2"/>
                <a:hlinkClick r:id="rId4"/>
              </a:rPr>
              <a:t>Elisha.Wright-Kehner@ardot.gov</a:t>
            </a:r>
            <a:endParaRPr lang="en-US" sz="1800" dirty="0">
              <a:solidFill>
                <a:prstClr val="black"/>
              </a:solidFill>
              <a:sym typeface="Wingdings" panose="05000000000000000000" pitchFamily="2" charset="2"/>
            </a:endParaRPr>
          </a:p>
          <a:p>
            <a:pPr lvl="0" indent="0">
              <a:spcBef>
                <a:spcPts val="0"/>
              </a:spcBef>
              <a:buClrTx/>
              <a:buNone/>
            </a:pPr>
            <a:r>
              <a:rPr lang="en-US" sz="1800" dirty="0">
                <a:solidFill>
                  <a:prstClr val="black"/>
                </a:solidFill>
                <a:sym typeface="Wingdings" panose="05000000000000000000" pitchFamily="2" charset="2"/>
              </a:rPr>
              <a:t>(501) 569-2074</a:t>
            </a:r>
          </a:p>
          <a:p>
            <a:pPr lvl="0" indent="0">
              <a:spcBef>
                <a:spcPts val="0"/>
              </a:spcBef>
              <a:buClrTx/>
              <a:buNone/>
            </a:pPr>
            <a:r>
              <a:rPr lang="en-US" sz="1800" dirty="0">
                <a:solidFill>
                  <a:prstClr val="black"/>
                </a:solidFill>
                <a:sym typeface="Wingdings" panose="05000000000000000000" pitchFamily="2" charset="2"/>
              </a:rPr>
              <a:t>Staff Research Engineer, Arkansas Department of Transportation </a:t>
            </a:r>
          </a:p>
        </p:txBody>
      </p:sp>
    </p:spTree>
    <p:extLst>
      <p:ext uri="{BB962C8B-B14F-4D97-AF65-F5344CB8AC3E}">
        <p14:creationId xmlns:p14="http://schemas.microsoft.com/office/powerpoint/2010/main" val="3610490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153400" cy="762000"/>
          </a:xfrm>
        </p:spPr>
        <p:txBody>
          <a:bodyPr>
            <a:normAutofit fontScale="90000"/>
          </a:bodyPr>
          <a:lstStyle/>
          <a:p>
            <a:r>
              <a:rPr lang="en-US" dirty="0">
                <a:solidFill>
                  <a:srgbClr val="21368B"/>
                </a:solidFill>
              </a:rPr>
              <a:t>Quick Reference Guide</a:t>
            </a:r>
            <a:br>
              <a:rPr lang="en-US" dirty="0">
                <a:solidFill>
                  <a:srgbClr val="21368B"/>
                </a:solidFill>
              </a:rPr>
            </a:br>
            <a:r>
              <a:rPr lang="en-US" dirty="0">
                <a:solidFill>
                  <a:srgbClr val="21368B"/>
                </a:solidFill>
              </a:rPr>
              <a:t>for expediting project delivery of </a:t>
            </a:r>
            <a:br>
              <a:rPr lang="en-US" dirty="0">
                <a:solidFill>
                  <a:srgbClr val="21368B"/>
                </a:solidFill>
              </a:rPr>
            </a:br>
            <a:r>
              <a:rPr lang="en-US" dirty="0">
                <a:solidFill>
                  <a:srgbClr val="21368B"/>
                </a:solidFill>
              </a:rPr>
              <a:t>Local Public Agency (LPA) Federal-Aid Projects</a:t>
            </a:r>
          </a:p>
        </p:txBody>
      </p:sp>
      <p:sp>
        <p:nvSpPr>
          <p:cNvPr id="3" name="Text Placeholder 2"/>
          <p:cNvSpPr>
            <a:spLocks noGrp="1"/>
          </p:cNvSpPr>
          <p:nvPr>
            <p:ph type="body" sz="quarter" idx="4294967295"/>
          </p:nvPr>
        </p:nvSpPr>
        <p:spPr>
          <a:xfrm>
            <a:off x="457200" y="3124200"/>
            <a:ext cx="6858000" cy="1844675"/>
          </a:xfrm>
          <a:prstGeom prst="rect">
            <a:avLst/>
          </a:prstGeom>
        </p:spPr>
        <p:txBody>
          <a:bodyPr/>
          <a:lstStyle/>
          <a:p>
            <a:endParaRPr lang="en-US" sz="1400" dirty="0"/>
          </a:p>
          <a:p>
            <a:endParaRPr lang="en-US" sz="1400" dirty="0"/>
          </a:p>
          <a:p>
            <a:pPr>
              <a:spcBef>
                <a:spcPts val="0"/>
              </a:spcBef>
            </a:pPr>
            <a:endParaRPr lang="en-US" dirty="0">
              <a:solidFill>
                <a:schemeClr val="tx1"/>
              </a:solidFill>
            </a:endParaRPr>
          </a:p>
          <a:p>
            <a:pPr>
              <a:spcBef>
                <a:spcPts val="0"/>
              </a:spcBef>
            </a:pPr>
            <a:r>
              <a:rPr lang="en-US" sz="2200" dirty="0">
                <a:solidFill>
                  <a:schemeClr val="tx1"/>
                </a:solidFill>
              </a:rPr>
              <a:t>Paul O’Brien, P.E.</a:t>
            </a:r>
          </a:p>
          <a:p>
            <a:pPr>
              <a:spcBef>
                <a:spcPts val="0"/>
              </a:spcBef>
            </a:pPr>
            <a:r>
              <a:rPr lang="en-US" sz="2200" dirty="0">
                <a:solidFill>
                  <a:schemeClr val="tx1"/>
                </a:solidFill>
              </a:rPr>
              <a:t>Arizona Department of Transportation </a:t>
            </a:r>
            <a:br>
              <a:rPr lang="en-US" sz="2200" dirty="0">
                <a:solidFill>
                  <a:schemeClr val="tx1"/>
                </a:solidFill>
              </a:rPr>
            </a:br>
            <a:r>
              <a:rPr lang="en-US" sz="2200" dirty="0">
                <a:solidFill>
                  <a:schemeClr val="tx1"/>
                </a:solidFill>
              </a:rPr>
              <a:t>(ADOT)</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8" y="-21265"/>
            <a:ext cx="9269757" cy="1372191"/>
          </a:xfrm>
          <a:prstGeom prst="rect">
            <a:avLst/>
          </a:prstGeom>
        </p:spPr>
      </p:pic>
    </p:spTree>
    <p:extLst>
      <p:ext uri="{BB962C8B-B14F-4D97-AF65-F5344CB8AC3E}">
        <p14:creationId xmlns:p14="http://schemas.microsoft.com/office/powerpoint/2010/main" val="181971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 ADOT Process for FAHP</a:t>
            </a:r>
          </a:p>
        </p:txBody>
      </p:sp>
      <p:sp>
        <p:nvSpPr>
          <p:cNvPr id="6" name="Text Placeholder 5"/>
          <p:cNvSpPr>
            <a:spLocks noGrp="1"/>
          </p:cNvSpPr>
          <p:nvPr>
            <p:ph type="body" sz="quarter" idx="18"/>
          </p:nvPr>
        </p:nvSpPr>
        <p:spPr>
          <a:xfrm>
            <a:off x="3971925" y="1524000"/>
            <a:ext cx="5172075" cy="5200650"/>
          </a:xfrm>
        </p:spPr>
        <p:txBody>
          <a:bodyPr/>
          <a:lstStyle/>
          <a:p>
            <a:pPr>
              <a:spcAft>
                <a:spcPts val="600"/>
              </a:spcAft>
              <a:buClr>
                <a:schemeClr val="accent1"/>
              </a:buClr>
              <a:buFont typeface="Wingdings" panose="05000000000000000000" pitchFamily="2" charset="2"/>
              <a:buChar char="q"/>
            </a:pPr>
            <a:r>
              <a:rPr lang="en-US" dirty="0"/>
              <a:t> The </a:t>
            </a:r>
            <a:r>
              <a:rPr lang="en-US" i="1" u="sng" dirty="0"/>
              <a:t>LPA </a:t>
            </a:r>
            <a:r>
              <a:rPr lang="en-US" dirty="0"/>
              <a:t>is the project sponsor and has staff and consultants </a:t>
            </a:r>
          </a:p>
          <a:p>
            <a:pPr>
              <a:spcAft>
                <a:spcPts val="600"/>
              </a:spcAft>
              <a:buClr>
                <a:schemeClr val="accent1"/>
              </a:buClr>
              <a:buFont typeface="Wingdings" panose="05000000000000000000" pitchFamily="2" charset="2"/>
              <a:buChar char="q"/>
            </a:pPr>
            <a:r>
              <a:rPr lang="en-US" dirty="0"/>
              <a:t> The ADOT </a:t>
            </a:r>
            <a:r>
              <a:rPr lang="en-US" i="1" u="sng" dirty="0"/>
              <a:t>LPA Section </a:t>
            </a:r>
            <a:r>
              <a:rPr lang="en-US" dirty="0"/>
              <a:t>is tasked with  the administration of LPAs </a:t>
            </a:r>
          </a:p>
          <a:p>
            <a:pPr>
              <a:spcAft>
                <a:spcPts val="600"/>
              </a:spcAft>
              <a:buClr>
                <a:schemeClr val="accent1"/>
              </a:buClr>
              <a:buFont typeface="Wingdings" panose="05000000000000000000" pitchFamily="2" charset="2"/>
              <a:buChar char="q"/>
            </a:pPr>
            <a:r>
              <a:rPr lang="en-US" dirty="0"/>
              <a:t> ADOT </a:t>
            </a:r>
            <a:r>
              <a:rPr lang="en-US" i="1" u="sng" dirty="0"/>
              <a:t>Project Management Group </a:t>
            </a:r>
            <a:r>
              <a:rPr lang="en-US" dirty="0"/>
              <a:t>oversees Design (Project Admin.)</a:t>
            </a:r>
          </a:p>
          <a:p>
            <a:pPr>
              <a:spcAft>
                <a:spcPts val="600"/>
              </a:spcAft>
              <a:buClr>
                <a:schemeClr val="accent1"/>
              </a:buClr>
              <a:buFont typeface="Wingdings" panose="05000000000000000000" pitchFamily="2" charset="2"/>
              <a:buChar char="q"/>
            </a:pPr>
            <a:r>
              <a:rPr lang="en-US" dirty="0"/>
              <a:t> ADOT </a:t>
            </a:r>
            <a:r>
              <a:rPr lang="en-US" i="1" u="sng" dirty="0"/>
              <a:t>Environmental Planning </a:t>
            </a:r>
            <a:r>
              <a:rPr lang="en-US" dirty="0"/>
              <a:t>is responsible for NEPA compliance (LPA prepares)  - can’t be delegated</a:t>
            </a:r>
          </a:p>
          <a:p>
            <a:pPr>
              <a:spcAft>
                <a:spcPts val="600"/>
              </a:spcAft>
              <a:buClr>
                <a:schemeClr val="accent1"/>
              </a:buClr>
              <a:buFont typeface="Wingdings" panose="05000000000000000000" pitchFamily="2" charset="2"/>
              <a:buChar char="q"/>
            </a:pPr>
            <a:r>
              <a:rPr lang="en-US" dirty="0"/>
              <a:t> ADOT </a:t>
            </a:r>
            <a:r>
              <a:rPr lang="en-US" i="1" u="sng" dirty="0"/>
              <a:t>Technical Groups </a:t>
            </a:r>
            <a:r>
              <a:rPr lang="en-US" dirty="0"/>
              <a:t> </a:t>
            </a:r>
          </a:p>
          <a:p>
            <a:pPr>
              <a:buClr>
                <a:schemeClr val="accent1"/>
              </a:buClr>
              <a:buFont typeface="Wingdings" panose="05000000000000000000" pitchFamily="2" charset="2"/>
              <a:buChar char="q"/>
            </a:pPr>
            <a:r>
              <a:rPr lang="en-US" dirty="0"/>
              <a:t> More “layers” of agencies and staff than an “ADOT Project”</a:t>
            </a:r>
          </a:p>
          <a:p>
            <a:endParaRPr lang="en-US" dirty="0"/>
          </a:p>
          <a:p>
            <a:endParaRPr lang="en-US" dirty="0"/>
          </a:p>
        </p:txBody>
      </p:sp>
      <p:pic>
        <p:nvPicPr>
          <p:cNvPr id="7" name="Picture 6"/>
          <p:cNvPicPr>
            <a:picLocks noChangeAspect="1"/>
          </p:cNvPicPr>
          <p:nvPr/>
        </p:nvPicPr>
        <p:blipFill>
          <a:blip r:embed="rId3"/>
          <a:stretch>
            <a:fillRect/>
          </a:stretch>
        </p:blipFill>
        <p:spPr>
          <a:xfrm>
            <a:off x="0" y="1295400"/>
            <a:ext cx="3971925" cy="5200650"/>
          </a:xfrm>
          <a:prstGeom prst="rect">
            <a:avLst/>
          </a:prstGeom>
        </p:spPr>
      </p:pic>
    </p:spTree>
    <p:extLst>
      <p:ext uri="{BB962C8B-B14F-4D97-AF65-F5344CB8AC3E}">
        <p14:creationId xmlns:p14="http://schemas.microsoft.com/office/powerpoint/2010/main" val="148629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0"/>
            <a:ext cx="8534400" cy="4953000"/>
          </a:xfrm>
        </p:spPr>
        <p:txBody>
          <a:bodyPr/>
          <a:lstStyle/>
          <a:p>
            <a:pPr marL="342900" indent="-342900">
              <a:buClr>
                <a:schemeClr val="accent1"/>
              </a:buClr>
              <a:buFont typeface="Wingdings" panose="05000000000000000000" pitchFamily="2" charset="2"/>
              <a:buChar char="q"/>
            </a:pPr>
            <a:r>
              <a:rPr lang="en-US" dirty="0"/>
              <a:t>ADOT is a recipient of SHRP2 Implementation Assistance Program for </a:t>
            </a:r>
            <a:r>
              <a:rPr lang="en-US" i="1" dirty="0"/>
              <a:t>Expediting Project Delivery </a:t>
            </a:r>
            <a:r>
              <a:rPr lang="en-US" dirty="0"/>
              <a:t>(Report C19)</a:t>
            </a:r>
          </a:p>
          <a:p>
            <a:pPr marL="342900" indent="-342900">
              <a:buClr>
                <a:schemeClr val="accent1"/>
              </a:buClr>
              <a:buFont typeface="Wingdings" panose="05000000000000000000" pitchFamily="2" charset="2"/>
              <a:buChar char="q"/>
            </a:pPr>
            <a:r>
              <a:rPr lang="en-US" dirty="0"/>
              <a:t>SHRP2 research areas focused on:</a:t>
            </a:r>
          </a:p>
          <a:p>
            <a:pPr marL="1033463" lvl="2" indent="-342900">
              <a:buClr>
                <a:schemeClr val="accent1"/>
              </a:buClr>
              <a:buFont typeface="Wingdings" panose="05000000000000000000" pitchFamily="2" charset="2"/>
              <a:buChar char="q"/>
            </a:pPr>
            <a:r>
              <a:rPr lang="en-US" sz="1600" i="1" dirty="0"/>
              <a:t>Renewal, Safety, Reliability, and; </a:t>
            </a:r>
            <a:endParaRPr lang="en-US" sz="1600" dirty="0"/>
          </a:p>
          <a:p>
            <a:pPr marL="1033463" lvl="2" indent="-342900">
              <a:buClr>
                <a:schemeClr val="accent1"/>
              </a:buClr>
              <a:buFont typeface="Wingdings" panose="05000000000000000000" pitchFamily="2" charset="2"/>
              <a:buChar char="q"/>
            </a:pPr>
            <a:r>
              <a:rPr lang="en-US" sz="1600" b="1" i="1" dirty="0"/>
              <a:t>Capacity</a:t>
            </a:r>
            <a:r>
              <a:rPr lang="en-US" sz="1600" dirty="0"/>
              <a:t> – develop approaches and tools for systematically integrating environmental … into the analysis, planning , and design of new highway capacity</a:t>
            </a:r>
          </a:p>
          <a:p>
            <a:pPr marL="342900" indent="-342900">
              <a:buClr>
                <a:schemeClr val="accent1"/>
              </a:buClr>
              <a:buFont typeface="Wingdings" panose="05000000000000000000" pitchFamily="2" charset="2"/>
              <a:buChar char="q"/>
            </a:pPr>
            <a:r>
              <a:rPr lang="en-US" dirty="0"/>
              <a:t>ADOT’s SHRP2 project was based on “</a:t>
            </a:r>
            <a:r>
              <a:rPr lang="en-US" b="1" i="1" dirty="0"/>
              <a:t>Capacity”</a:t>
            </a:r>
            <a:r>
              <a:rPr lang="en-US" dirty="0"/>
              <a:t> within Report C19</a:t>
            </a:r>
          </a:p>
          <a:p>
            <a:pPr marL="342900" indent="-342900">
              <a:buClr>
                <a:schemeClr val="accent1"/>
              </a:buClr>
              <a:buFont typeface="Wingdings" panose="05000000000000000000" pitchFamily="2" charset="2"/>
              <a:buChar char="q"/>
            </a:pPr>
            <a:r>
              <a:rPr lang="en-US" dirty="0"/>
              <a:t>The report identified 24 “strategies” for addressing 16 common “constraints” to speed up delivery of transportation projects.</a:t>
            </a:r>
          </a:p>
          <a:p>
            <a:pPr marL="342900" indent="-342900">
              <a:buFont typeface="Arial" panose="020B0604020202020204" pitchFamily="34" charset="0"/>
              <a:buChar char="•"/>
            </a:pPr>
            <a:endParaRPr lang="en-US" dirty="0"/>
          </a:p>
          <a:p>
            <a:endParaRPr lang="en-US" dirty="0"/>
          </a:p>
        </p:txBody>
      </p:sp>
      <p:sp>
        <p:nvSpPr>
          <p:cNvPr id="3" name="Title 2"/>
          <p:cNvSpPr>
            <a:spLocks noGrp="1"/>
          </p:cNvSpPr>
          <p:nvPr>
            <p:ph type="title"/>
          </p:nvPr>
        </p:nvSpPr>
        <p:spPr/>
        <p:txBody>
          <a:bodyPr/>
          <a:lstStyle/>
          <a:p>
            <a:r>
              <a:rPr lang="en-US" dirty="0"/>
              <a:t>Overview - SHRP2, C19 Report</a:t>
            </a:r>
          </a:p>
        </p:txBody>
      </p:sp>
    </p:spTree>
    <p:extLst>
      <p:ext uri="{BB962C8B-B14F-4D97-AF65-F5344CB8AC3E}">
        <p14:creationId xmlns:p14="http://schemas.microsoft.com/office/powerpoint/2010/main" val="2861006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981200"/>
            <a:ext cx="8915400" cy="3733800"/>
          </a:xfrm>
        </p:spPr>
        <p:txBody>
          <a:bodyPr/>
          <a:lstStyle/>
          <a:p>
            <a:pPr>
              <a:buClr>
                <a:schemeClr val="accent1"/>
              </a:buClr>
              <a:buFont typeface="Wingdings" panose="05000000000000000000" pitchFamily="2" charset="2"/>
              <a:buChar char="q"/>
            </a:pPr>
            <a:r>
              <a:rPr lang="en-US" dirty="0">
                <a:latin typeface="Arial" panose="020B0604020202020204" pitchFamily="34" charset="0"/>
              </a:rPr>
              <a:t> ADOT’s SHRP2 project focused on two constraints outlined </a:t>
            </a:r>
          </a:p>
          <a:p>
            <a:pPr indent="0">
              <a:spcAft>
                <a:spcPts val="1200"/>
              </a:spcAft>
              <a:buClr>
                <a:schemeClr val="accent1"/>
              </a:buClr>
              <a:buNone/>
            </a:pPr>
            <a:r>
              <a:rPr lang="en-US" dirty="0">
                <a:latin typeface="Arial" panose="020B0604020202020204" pitchFamily="34" charset="0"/>
              </a:rPr>
              <a:t>	in Report C19:</a:t>
            </a:r>
          </a:p>
          <a:p>
            <a:pPr lvl="1">
              <a:buClr>
                <a:schemeClr val="accent1"/>
              </a:buClr>
              <a:buFont typeface="Wingdings" panose="05000000000000000000" pitchFamily="2" charset="2"/>
              <a:buChar char="q"/>
            </a:pPr>
            <a:r>
              <a:rPr lang="en-US" dirty="0">
                <a:latin typeface="Arial" panose="020B0604020202020204" pitchFamily="34" charset="0"/>
              </a:rPr>
              <a:t>Constraint 16 – </a:t>
            </a:r>
            <a:r>
              <a:rPr lang="en-US" b="1" i="1" dirty="0">
                <a:latin typeface="Arial" panose="020B0604020202020204" pitchFamily="34" charset="0"/>
              </a:rPr>
              <a:t>“unusually large scale and complex program”</a:t>
            </a:r>
          </a:p>
          <a:p>
            <a:pPr lvl="2">
              <a:spcAft>
                <a:spcPts val="600"/>
              </a:spcAft>
              <a:buClr>
                <a:schemeClr val="accent1"/>
              </a:buClr>
              <a:buFont typeface="Wingdings" panose="05000000000000000000" pitchFamily="2" charset="2"/>
              <a:buChar char="Ø"/>
            </a:pPr>
            <a:r>
              <a:rPr lang="en-US" dirty="0">
                <a:latin typeface="Arial" panose="020B0604020202020204" pitchFamily="34" charset="0"/>
              </a:rPr>
              <a:t>The LPA Program is a large scale and complex program</a:t>
            </a:r>
          </a:p>
          <a:p>
            <a:pPr lvl="1">
              <a:spcBef>
                <a:spcPts val="1200"/>
              </a:spcBef>
              <a:buClr>
                <a:schemeClr val="accent1"/>
              </a:buClr>
              <a:buFont typeface="Wingdings" panose="05000000000000000000" pitchFamily="2" charset="2"/>
              <a:buChar char="q"/>
            </a:pPr>
            <a:r>
              <a:rPr lang="en-US" dirty="0">
                <a:latin typeface="Arial" panose="020B0604020202020204" pitchFamily="34" charset="0"/>
              </a:rPr>
              <a:t>Constraint 5 – </a:t>
            </a:r>
            <a:r>
              <a:rPr lang="en-US" b="1" dirty="0">
                <a:latin typeface="Arial" panose="020B0604020202020204" pitchFamily="34" charset="0"/>
              </a:rPr>
              <a:t>“ineffective internal communication” </a:t>
            </a:r>
          </a:p>
          <a:p>
            <a:pPr lvl="2">
              <a:spcAft>
                <a:spcPts val="1200"/>
              </a:spcAft>
              <a:buClr>
                <a:schemeClr val="accent1"/>
              </a:buClr>
              <a:buFont typeface="Wingdings" panose="05000000000000000000" pitchFamily="2" charset="2"/>
              <a:buChar char="Ø"/>
            </a:pPr>
            <a:r>
              <a:rPr lang="en-US" dirty="0">
                <a:latin typeface="Arial" panose="020B0604020202020204" pitchFamily="34" charset="0"/>
              </a:rPr>
              <a:t>Ineffective internal and external communication impacts the delivery of the LPA Program</a:t>
            </a:r>
          </a:p>
          <a:p>
            <a:pPr lvl="2"/>
            <a:endParaRPr lang="en-US" dirty="0"/>
          </a:p>
        </p:txBody>
      </p:sp>
      <p:sp>
        <p:nvSpPr>
          <p:cNvPr id="3" name="Title 2"/>
          <p:cNvSpPr>
            <a:spLocks noGrp="1"/>
          </p:cNvSpPr>
          <p:nvPr>
            <p:ph type="title"/>
          </p:nvPr>
        </p:nvSpPr>
        <p:spPr/>
        <p:txBody>
          <a:bodyPr/>
          <a:lstStyle/>
          <a:p>
            <a:r>
              <a:rPr lang="en-US" dirty="0"/>
              <a:t>Purpose of ADOT’s SHRP2 Project</a:t>
            </a:r>
          </a:p>
        </p:txBody>
      </p:sp>
    </p:spTree>
    <p:extLst>
      <p:ext uri="{BB962C8B-B14F-4D97-AF65-F5344CB8AC3E}">
        <p14:creationId xmlns:p14="http://schemas.microsoft.com/office/powerpoint/2010/main" val="412287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p:txBody>
          <a:bodyPr/>
          <a:lstStyle/>
          <a:p>
            <a:pPr marL="290513" indent="-290513"/>
            <a:r>
              <a:rPr lang="en-US" dirty="0"/>
              <a:t>Expediting Project Delivery identifies 24 strategies for addressing or avoiding 16 common constraints in order to speed delivery of transportation projects.</a:t>
            </a:r>
          </a:p>
          <a:p>
            <a:r>
              <a:rPr lang="en-US" dirty="0"/>
              <a:t>Strategies Grouped Under Six Objectives:</a:t>
            </a:r>
          </a:p>
          <a:p>
            <a:pPr marL="742950" lvl="1" indent="-457200">
              <a:buClr>
                <a:srgbClr val="21368B"/>
              </a:buClr>
              <a:buFont typeface="+mj-lt"/>
              <a:buAutoNum type="arabicPeriod"/>
            </a:pPr>
            <a:r>
              <a:rPr lang="en-US" dirty="0">
                <a:solidFill>
                  <a:srgbClr val="21368B"/>
                </a:solidFill>
              </a:rPr>
              <a:t>Improve internal communication and coordination;</a:t>
            </a:r>
          </a:p>
          <a:p>
            <a:pPr marL="742950" lvl="1" indent="-457200">
              <a:buClr>
                <a:srgbClr val="21368B"/>
              </a:buClr>
              <a:buFont typeface="+mj-lt"/>
              <a:buAutoNum type="arabicPeriod"/>
            </a:pPr>
            <a:r>
              <a:rPr lang="en-US" dirty="0">
                <a:solidFill>
                  <a:srgbClr val="21368B"/>
                </a:solidFill>
              </a:rPr>
              <a:t>Streamline decision-making;</a:t>
            </a:r>
          </a:p>
          <a:p>
            <a:pPr marL="742950" lvl="1" indent="-457200">
              <a:buClr>
                <a:srgbClr val="21368B"/>
              </a:buClr>
              <a:buFont typeface="+mj-lt"/>
              <a:buAutoNum type="arabicPeriod"/>
            </a:pPr>
            <a:r>
              <a:rPr lang="en-US" dirty="0">
                <a:solidFill>
                  <a:srgbClr val="21368B"/>
                </a:solidFill>
              </a:rPr>
              <a:t>Improve resource agency involvement and collaboration;</a:t>
            </a:r>
          </a:p>
          <a:p>
            <a:pPr marL="742950" lvl="1" indent="-457200">
              <a:buClr>
                <a:srgbClr val="21368B"/>
              </a:buClr>
              <a:buFont typeface="+mj-lt"/>
              <a:buAutoNum type="arabicPeriod"/>
            </a:pPr>
            <a:r>
              <a:rPr lang="en-US" dirty="0">
                <a:solidFill>
                  <a:srgbClr val="21368B"/>
                </a:solidFill>
              </a:rPr>
              <a:t>Improve public involvement and support;</a:t>
            </a:r>
          </a:p>
          <a:p>
            <a:pPr marL="742950" lvl="1" indent="-457200">
              <a:buClr>
                <a:srgbClr val="21368B"/>
              </a:buClr>
              <a:buFont typeface="+mj-lt"/>
              <a:buAutoNum type="arabicPeriod"/>
            </a:pPr>
            <a:r>
              <a:rPr lang="en-US" dirty="0">
                <a:solidFill>
                  <a:srgbClr val="21368B"/>
                </a:solidFill>
              </a:rPr>
              <a:t>Demonstrate real commitment to the project; and</a:t>
            </a:r>
          </a:p>
          <a:p>
            <a:pPr marL="742950" lvl="1" indent="-457200">
              <a:buClr>
                <a:srgbClr val="21368B"/>
              </a:buClr>
              <a:buFont typeface="+mj-lt"/>
              <a:buAutoNum type="arabicPeriod"/>
            </a:pPr>
            <a:r>
              <a:rPr lang="en-US" dirty="0">
                <a:solidFill>
                  <a:srgbClr val="21368B"/>
                </a:solidFill>
              </a:rPr>
              <a:t>Coordinate work across phases of project delivery.</a:t>
            </a:r>
          </a:p>
        </p:txBody>
      </p:sp>
      <p:sp>
        <p:nvSpPr>
          <p:cNvPr id="2" name="Title 1"/>
          <p:cNvSpPr>
            <a:spLocks noGrp="1"/>
          </p:cNvSpPr>
          <p:nvPr>
            <p:ph type="title"/>
          </p:nvPr>
        </p:nvSpPr>
        <p:spPr/>
        <p:txBody>
          <a:bodyPr/>
          <a:lstStyle/>
          <a:p>
            <a:r>
              <a:rPr lang="en-US"/>
              <a:t>Expediting Project Delivery</a:t>
            </a:r>
            <a:endParaRPr lang="en-US" dirty="0"/>
          </a:p>
        </p:txBody>
      </p:sp>
    </p:spTree>
    <p:extLst>
      <p:ext uri="{BB962C8B-B14F-4D97-AF65-F5344CB8AC3E}">
        <p14:creationId xmlns:p14="http://schemas.microsoft.com/office/powerpoint/2010/main" val="336954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524000"/>
            <a:ext cx="8991600" cy="5105400"/>
          </a:xfrm>
        </p:spPr>
        <p:txBody>
          <a:bodyPr/>
          <a:lstStyle/>
          <a:p>
            <a:pPr>
              <a:buClr>
                <a:schemeClr val="accent1"/>
              </a:buClr>
              <a:buFont typeface="Wingdings" panose="05000000000000000000" pitchFamily="2" charset="2"/>
              <a:buChar char="q"/>
            </a:pPr>
            <a:r>
              <a:rPr lang="en-US" dirty="0">
                <a:latin typeface="Arial" panose="020B0604020202020204" pitchFamily="34" charset="0"/>
              </a:rPr>
              <a:t>SHRP2’s 24 “strategies” were considered </a:t>
            </a:r>
          </a:p>
          <a:p>
            <a:pPr>
              <a:buClr>
                <a:schemeClr val="accent1"/>
              </a:buClr>
              <a:buFont typeface="Wingdings" panose="05000000000000000000" pitchFamily="2" charset="2"/>
              <a:buChar char="q"/>
            </a:pPr>
            <a:r>
              <a:rPr lang="en-US" dirty="0">
                <a:latin typeface="Arial" panose="020B0604020202020204" pitchFamily="34" charset="0"/>
              </a:rPr>
              <a:t>ADOT’s SHRP2 project utilized one strategy theme outlined </a:t>
            </a:r>
          </a:p>
          <a:p>
            <a:pPr indent="0">
              <a:spcAft>
                <a:spcPts val="1200"/>
              </a:spcAft>
              <a:buClr>
                <a:schemeClr val="accent1"/>
              </a:buClr>
              <a:buNone/>
            </a:pPr>
            <a:r>
              <a:rPr lang="en-US" dirty="0">
                <a:latin typeface="Arial" panose="020B0604020202020204" pitchFamily="34" charset="0"/>
              </a:rPr>
              <a:t>	in Report C19:</a:t>
            </a:r>
          </a:p>
          <a:p>
            <a:pPr lvl="1">
              <a:buClr>
                <a:schemeClr val="accent1"/>
              </a:buClr>
              <a:buFont typeface="Wingdings" panose="05000000000000000000" pitchFamily="2" charset="2"/>
              <a:buChar char="q"/>
            </a:pPr>
            <a:r>
              <a:rPr lang="en-US" dirty="0">
                <a:latin typeface="Arial" panose="020B0604020202020204" pitchFamily="34" charset="0"/>
              </a:rPr>
              <a:t>Strategy 21 – </a:t>
            </a:r>
            <a:r>
              <a:rPr lang="en-US" b="1" i="1" dirty="0">
                <a:latin typeface="Arial" panose="020B0604020202020204" pitchFamily="34" charset="0"/>
              </a:rPr>
              <a:t>“Strategic readiness and oversight assessment”</a:t>
            </a:r>
          </a:p>
          <a:p>
            <a:pPr lvl="2">
              <a:spcAft>
                <a:spcPts val="600"/>
              </a:spcAft>
              <a:buClr>
                <a:schemeClr val="accent1"/>
              </a:buClr>
              <a:buFont typeface="Wingdings" panose="05000000000000000000" pitchFamily="2" charset="2"/>
              <a:buChar char="Ø"/>
            </a:pPr>
            <a:r>
              <a:rPr lang="en-US" dirty="0">
                <a:latin typeface="Arial" panose="020B0604020202020204" pitchFamily="34" charset="0"/>
              </a:rPr>
              <a:t>Program and project management protocols.</a:t>
            </a:r>
          </a:p>
          <a:p>
            <a:pPr lvl="2">
              <a:spcAft>
                <a:spcPts val="600"/>
              </a:spcAft>
              <a:buClr>
                <a:schemeClr val="accent1"/>
              </a:buClr>
              <a:buFont typeface="Wingdings" panose="05000000000000000000" pitchFamily="2" charset="2"/>
              <a:buChar char="Ø"/>
            </a:pPr>
            <a:r>
              <a:rPr lang="en-US" dirty="0">
                <a:latin typeface="Arial" panose="020B0604020202020204" pitchFamily="34" charset="0"/>
              </a:rPr>
              <a:t>Streamlined environmental review through agreements</a:t>
            </a:r>
          </a:p>
          <a:p>
            <a:pPr marL="0" lvl="2" indent="-342900">
              <a:spcBef>
                <a:spcPts val="600"/>
              </a:spcBef>
              <a:spcAft>
                <a:spcPts val="600"/>
              </a:spcAft>
              <a:buClr>
                <a:schemeClr val="accent1"/>
              </a:buClr>
              <a:buFont typeface="Wingdings" panose="05000000000000000000" pitchFamily="2" charset="2"/>
              <a:buChar char="q"/>
            </a:pPr>
            <a:r>
              <a:rPr lang="en-US" sz="2400" dirty="0">
                <a:latin typeface="Arial" panose="020B0604020202020204" pitchFamily="34" charset="0"/>
              </a:rPr>
              <a:t>ADOT’s goal for use of the SHRP2 assistance was to provide a project development tool for expediting LPA project delivery in lieu of formal agreements outlined in Strategy 21</a:t>
            </a:r>
          </a:p>
          <a:p>
            <a:pPr marL="0" lvl="2" indent="-342900">
              <a:spcBef>
                <a:spcPts val="600"/>
              </a:spcBef>
              <a:buClr>
                <a:schemeClr val="accent1"/>
              </a:buClr>
              <a:buFont typeface="Wingdings" panose="05000000000000000000" pitchFamily="2" charset="2"/>
              <a:buChar char="q"/>
            </a:pPr>
            <a:r>
              <a:rPr lang="en-US" sz="2400" dirty="0">
                <a:latin typeface="Arial" panose="020B0604020202020204" pitchFamily="34" charset="0"/>
              </a:rPr>
              <a:t>Holistic approach with focus on overall administration </a:t>
            </a:r>
          </a:p>
          <a:p>
            <a:pPr marL="742950" lvl="4" indent="-342900">
              <a:spcBef>
                <a:spcPts val="600"/>
              </a:spcBef>
              <a:buClr>
                <a:schemeClr val="accent1"/>
              </a:buClr>
              <a:buFont typeface="Wingdings" panose="05000000000000000000" pitchFamily="2" charset="2"/>
              <a:buChar char="Ø"/>
            </a:pPr>
            <a:r>
              <a:rPr lang="en-US" sz="2000" dirty="0">
                <a:latin typeface="Arial" panose="020B0604020202020204" pitchFamily="34" charset="0"/>
              </a:rPr>
              <a:t> Better overall administration leads to improved environmental review</a:t>
            </a:r>
            <a:endParaRPr lang="en-US" dirty="0">
              <a:latin typeface="Arial" panose="020B0604020202020204" pitchFamily="34" charset="0"/>
            </a:endParaRPr>
          </a:p>
        </p:txBody>
      </p:sp>
      <p:sp>
        <p:nvSpPr>
          <p:cNvPr id="3" name="Title 2"/>
          <p:cNvSpPr>
            <a:spLocks noGrp="1"/>
          </p:cNvSpPr>
          <p:nvPr>
            <p:ph type="title"/>
          </p:nvPr>
        </p:nvSpPr>
        <p:spPr/>
        <p:txBody>
          <a:bodyPr/>
          <a:lstStyle/>
          <a:p>
            <a:r>
              <a:rPr lang="en-US" dirty="0"/>
              <a:t>Purpose of ADOT ‘s SHRP2 Project</a:t>
            </a:r>
            <a:endParaRPr lang="en-US" dirty="0">
              <a:solidFill>
                <a:srgbClr val="FF0000"/>
              </a:solidFill>
            </a:endParaRPr>
          </a:p>
        </p:txBody>
      </p:sp>
    </p:spTree>
    <p:extLst>
      <p:ext uri="{BB962C8B-B14F-4D97-AF65-F5344CB8AC3E}">
        <p14:creationId xmlns:p14="http://schemas.microsoft.com/office/powerpoint/2010/main" val="735267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48200" y="1318260"/>
            <a:ext cx="4495800" cy="5234940"/>
          </a:xfrm>
        </p:spPr>
        <p:txBody>
          <a:bodyPr/>
          <a:lstStyle/>
          <a:p>
            <a:pPr>
              <a:buClr>
                <a:schemeClr val="accent1"/>
              </a:buClr>
              <a:buFont typeface="Wingdings" panose="05000000000000000000" pitchFamily="2" charset="2"/>
              <a:buChar char="q"/>
            </a:pPr>
            <a:r>
              <a:rPr lang="en-US" dirty="0">
                <a:latin typeface="Arial" panose="020B0604020202020204" pitchFamily="34" charset="0"/>
              </a:rPr>
              <a:t> </a:t>
            </a:r>
            <a:r>
              <a:rPr lang="en-US" sz="2200" dirty="0">
                <a:latin typeface="Arial" panose="020B0604020202020204" pitchFamily="34" charset="0"/>
              </a:rPr>
              <a:t>General Eisenhower - Supreme Allied Commander in WWII</a:t>
            </a:r>
          </a:p>
          <a:p>
            <a:pPr>
              <a:buClr>
                <a:schemeClr val="accent1"/>
              </a:buClr>
              <a:buFont typeface="Wingdings" panose="05000000000000000000" pitchFamily="2" charset="2"/>
              <a:buChar char="q"/>
            </a:pPr>
            <a:r>
              <a:rPr lang="en-US" dirty="0">
                <a:latin typeface="Arial" panose="020B0604020202020204" pitchFamily="34" charset="0"/>
              </a:rPr>
              <a:t> </a:t>
            </a:r>
            <a:r>
              <a:rPr lang="en-US" sz="2200" dirty="0">
                <a:latin typeface="Arial" panose="020B0604020202020204" pitchFamily="34" charset="0"/>
              </a:rPr>
              <a:t>Promoted over many senior Generals (“SMEs”) – Why?</a:t>
            </a:r>
          </a:p>
          <a:p>
            <a:pPr lvl="0">
              <a:buClr>
                <a:srgbClr val="4F81BD"/>
              </a:buClr>
              <a:buFont typeface="Wingdings" panose="05000000000000000000" pitchFamily="2" charset="2"/>
              <a:buChar char="q"/>
            </a:pPr>
            <a:r>
              <a:rPr lang="en-US" dirty="0">
                <a:solidFill>
                  <a:prstClr val="black"/>
                </a:solidFill>
                <a:latin typeface="Arial" panose="020B0604020202020204" pitchFamily="34" charset="0"/>
              </a:rPr>
              <a:t> </a:t>
            </a:r>
            <a:r>
              <a:rPr lang="en-US" sz="2200" dirty="0">
                <a:solidFill>
                  <a:prstClr val="black"/>
                </a:solidFill>
                <a:latin typeface="Arial" panose="020B0604020202020204" pitchFamily="34" charset="0"/>
              </a:rPr>
              <a:t>He was recognized for his skills as a: </a:t>
            </a:r>
            <a:endParaRPr lang="en-US" sz="2200" dirty="0">
              <a:latin typeface="Arial" panose="020B0604020202020204" pitchFamily="34" charset="0"/>
            </a:endParaRPr>
          </a:p>
          <a:p>
            <a:pPr>
              <a:buClr>
                <a:schemeClr val="accent1"/>
              </a:buClr>
              <a:buFont typeface="Wingdings" panose="05000000000000000000" pitchFamily="2" charset="2"/>
              <a:buChar char="q"/>
            </a:pPr>
            <a:r>
              <a:rPr lang="en-US" sz="1800" dirty="0">
                <a:latin typeface="Arial" panose="020B0604020202020204" pitchFamily="34" charset="0"/>
              </a:rPr>
              <a:t> Collaborator</a:t>
            </a:r>
          </a:p>
          <a:p>
            <a:pPr>
              <a:buClr>
                <a:schemeClr val="accent1"/>
              </a:buClr>
              <a:buFont typeface="Wingdings" panose="05000000000000000000" pitchFamily="2" charset="2"/>
              <a:buChar char="q"/>
            </a:pPr>
            <a:r>
              <a:rPr lang="en-US" sz="2000" dirty="0">
                <a:latin typeface="Arial" panose="020B0604020202020204" pitchFamily="34" charset="0"/>
              </a:rPr>
              <a:t> </a:t>
            </a:r>
            <a:r>
              <a:rPr lang="en-US" sz="1800" dirty="0">
                <a:latin typeface="Arial" panose="020B0604020202020204" pitchFamily="34" charset="0"/>
              </a:rPr>
              <a:t>Communicator </a:t>
            </a:r>
          </a:p>
          <a:p>
            <a:pPr>
              <a:buClr>
                <a:schemeClr val="accent1"/>
              </a:buClr>
              <a:buFont typeface="Wingdings" panose="05000000000000000000" pitchFamily="2" charset="2"/>
              <a:buChar char="q"/>
            </a:pPr>
            <a:r>
              <a:rPr lang="en-US" sz="1800" dirty="0">
                <a:latin typeface="Arial" panose="020B0604020202020204" pitchFamily="34" charset="0"/>
              </a:rPr>
              <a:t> Coordinator</a:t>
            </a:r>
            <a:r>
              <a:rPr lang="en-US" sz="2000" dirty="0">
                <a:latin typeface="Arial" panose="020B0604020202020204" pitchFamily="34" charset="0"/>
              </a:rPr>
              <a:t> </a:t>
            </a:r>
          </a:p>
          <a:p>
            <a:pPr lvl="0">
              <a:buClr>
                <a:schemeClr val="accent1"/>
              </a:buClr>
              <a:buFont typeface="Wingdings" panose="05000000000000000000" pitchFamily="2" charset="2"/>
              <a:buChar char="q"/>
            </a:pPr>
            <a:r>
              <a:rPr lang="en-US" dirty="0">
                <a:latin typeface="Arial" panose="020B0604020202020204" pitchFamily="34" charset="0"/>
              </a:rPr>
              <a:t> </a:t>
            </a:r>
            <a:r>
              <a:rPr lang="en-US" sz="2200" dirty="0">
                <a:latin typeface="Arial" panose="020B0604020202020204" pitchFamily="34" charset="0"/>
              </a:rPr>
              <a:t>Supply trucks and bulldozers win wars, not just tanks </a:t>
            </a:r>
          </a:p>
          <a:p>
            <a:pPr lvl="1">
              <a:buClr>
                <a:schemeClr val="accent1"/>
              </a:buClr>
              <a:buFont typeface="Wingdings" panose="05000000000000000000" pitchFamily="2" charset="2"/>
              <a:buChar char="q"/>
            </a:pPr>
            <a:r>
              <a:rPr lang="en-US" sz="2000" dirty="0">
                <a:latin typeface="Arial" panose="020B0604020202020204" pitchFamily="34" charset="0"/>
              </a:rPr>
              <a:t>Logistics and administration</a:t>
            </a:r>
          </a:p>
          <a:p>
            <a:pPr lvl="1">
              <a:buClr>
                <a:schemeClr val="accent1"/>
              </a:buClr>
              <a:buFont typeface="Wingdings" panose="05000000000000000000" pitchFamily="2" charset="2"/>
              <a:buChar char="q"/>
            </a:pPr>
            <a:r>
              <a:rPr lang="en-US" sz="2000" dirty="0">
                <a:latin typeface="Arial" panose="020B0604020202020204" pitchFamily="34" charset="0"/>
              </a:rPr>
              <a:t>“Basics” underlying the glorious</a:t>
            </a:r>
            <a:endParaRPr lang="en-US" dirty="0">
              <a:latin typeface="Arial" panose="020B0604020202020204" pitchFamily="34" charset="0"/>
            </a:endParaRPr>
          </a:p>
        </p:txBody>
      </p:sp>
      <p:sp>
        <p:nvSpPr>
          <p:cNvPr id="3" name="Title 2"/>
          <p:cNvSpPr>
            <a:spLocks noGrp="1"/>
          </p:cNvSpPr>
          <p:nvPr>
            <p:ph type="title"/>
          </p:nvPr>
        </p:nvSpPr>
        <p:spPr/>
        <p:txBody>
          <a:bodyPr/>
          <a:lstStyle/>
          <a:p>
            <a:r>
              <a:rPr lang="en-US" dirty="0"/>
              <a:t>ADOT ‘s SHRP2 Project  Model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216" t="8213" r="25802"/>
          <a:stretch/>
        </p:blipFill>
        <p:spPr>
          <a:xfrm>
            <a:off x="381000" y="1661160"/>
            <a:ext cx="3994480" cy="4572000"/>
          </a:xfrm>
          <a:prstGeom prst="rect">
            <a:avLst/>
          </a:prstGeom>
        </p:spPr>
      </p:pic>
    </p:spTree>
    <p:extLst>
      <p:ext uri="{BB962C8B-B14F-4D97-AF65-F5344CB8AC3E}">
        <p14:creationId xmlns:p14="http://schemas.microsoft.com/office/powerpoint/2010/main" val="3568255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0"/>
            <a:ext cx="8763000" cy="4800600"/>
          </a:xfrm>
        </p:spPr>
        <p:txBody>
          <a:bodyPr/>
          <a:lstStyle/>
          <a:p>
            <a:r>
              <a:rPr lang="en-US" dirty="0">
                <a:latin typeface="Arial" panose="020B0604020202020204" pitchFamily="34" charset="0"/>
              </a:rPr>
              <a:t>Sample LPA Project – “Why did it take a year to do the CE?”</a:t>
            </a:r>
          </a:p>
          <a:p>
            <a:r>
              <a:rPr lang="en-US" sz="1600" dirty="0">
                <a:solidFill>
                  <a:srgbClr val="C00000"/>
                </a:solidFill>
                <a:latin typeface="Arial" panose="020B0604020202020204" pitchFamily="34" charset="0"/>
              </a:rPr>
              <a:t>2013 – </a:t>
            </a:r>
          </a:p>
          <a:p>
            <a:pPr>
              <a:spcAft>
                <a:spcPts val="600"/>
              </a:spcAft>
            </a:pPr>
            <a:r>
              <a:rPr lang="en-US" sz="1600" b="1" dirty="0">
                <a:solidFill>
                  <a:srgbClr val="0070C0"/>
                </a:solidFill>
                <a:latin typeface="Arial" panose="020B0604020202020204" pitchFamily="34" charset="0"/>
              </a:rPr>
              <a:t>November</a:t>
            </a:r>
            <a:r>
              <a:rPr lang="en-US" sz="1600" dirty="0">
                <a:latin typeface="Arial" panose="020B0604020202020204" pitchFamily="34" charset="0"/>
              </a:rPr>
              <a:t> -  LPA  initiated project</a:t>
            </a:r>
          </a:p>
          <a:p>
            <a:pPr>
              <a:spcAft>
                <a:spcPts val="600"/>
              </a:spcAft>
            </a:pPr>
            <a:r>
              <a:rPr lang="en-US" sz="1600" b="1" dirty="0">
                <a:solidFill>
                  <a:srgbClr val="0070C0"/>
                </a:solidFill>
                <a:latin typeface="Arial" panose="020B0604020202020204" pitchFamily="34" charset="0"/>
              </a:rPr>
              <a:t>December 9 </a:t>
            </a:r>
            <a:r>
              <a:rPr lang="en-US" sz="1600" dirty="0">
                <a:latin typeface="Arial" panose="020B0604020202020204" pitchFamily="34" charset="0"/>
              </a:rPr>
              <a:t>– FHWA authorized PE funds</a:t>
            </a:r>
          </a:p>
          <a:p>
            <a:r>
              <a:rPr lang="en-US" sz="1600" dirty="0">
                <a:solidFill>
                  <a:srgbClr val="C00000"/>
                </a:solidFill>
                <a:latin typeface="Arial" panose="020B0604020202020204" pitchFamily="34" charset="0"/>
              </a:rPr>
              <a:t>2014 – </a:t>
            </a:r>
          </a:p>
          <a:p>
            <a:pPr>
              <a:spcAft>
                <a:spcPts val="600"/>
              </a:spcAft>
            </a:pPr>
            <a:r>
              <a:rPr lang="en-US" sz="1600" b="1" dirty="0">
                <a:solidFill>
                  <a:srgbClr val="0070C0"/>
                </a:solidFill>
                <a:latin typeface="Arial" panose="020B0604020202020204" pitchFamily="34" charset="0"/>
              </a:rPr>
              <a:t>August 19  </a:t>
            </a:r>
            <a:r>
              <a:rPr lang="en-US" sz="1600" dirty="0">
                <a:latin typeface="Arial" panose="020B0604020202020204" pitchFamily="34" charset="0"/>
              </a:rPr>
              <a:t>–    LPA asked for the status of the environmental. There was no awareness of the 	         project at Environmental Planning. When did it start? No one communicating? </a:t>
            </a:r>
          </a:p>
          <a:p>
            <a:pPr>
              <a:spcAft>
                <a:spcPts val="600"/>
              </a:spcAft>
            </a:pPr>
            <a:r>
              <a:rPr lang="en-US" sz="1600" b="1" dirty="0">
                <a:solidFill>
                  <a:srgbClr val="0070C0"/>
                </a:solidFill>
                <a:latin typeface="Arial" panose="020B0604020202020204" pitchFamily="34" charset="0"/>
              </a:rPr>
              <a:t>September 9 </a:t>
            </a:r>
            <a:r>
              <a:rPr lang="en-US" sz="1600" dirty="0">
                <a:latin typeface="Arial" panose="020B0604020202020204" pitchFamily="34" charset="0"/>
              </a:rPr>
              <a:t>– Environmental Planning informed the PM that they need basic project  		         information to prepare a clearance</a:t>
            </a:r>
          </a:p>
          <a:p>
            <a:pPr>
              <a:spcAft>
                <a:spcPts val="600"/>
              </a:spcAft>
            </a:pPr>
            <a:r>
              <a:rPr lang="en-US" sz="1600" b="1" dirty="0">
                <a:solidFill>
                  <a:srgbClr val="0070C0"/>
                </a:solidFill>
                <a:latin typeface="Arial" panose="020B0604020202020204" pitchFamily="34" charset="0"/>
              </a:rPr>
              <a:t>November 14 </a:t>
            </a:r>
            <a:r>
              <a:rPr lang="en-US" sz="1600" dirty="0">
                <a:latin typeface="Arial" panose="020B0604020202020204" pitchFamily="34" charset="0"/>
              </a:rPr>
              <a:t>– Environmental Planning sent an email to the LPA Section noting that they had 	          been </a:t>
            </a:r>
            <a:r>
              <a:rPr lang="en-US" sz="1600" i="1" dirty="0">
                <a:latin typeface="Arial" panose="020B0604020202020204" pitchFamily="34" charset="0"/>
              </a:rPr>
              <a:t>waiting</a:t>
            </a:r>
            <a:r>
              <a:rPr lang="en-US" sz="1600" dirty="0">
                <a:latin typeface="Arial" panose="020B0604020202020204" pitchFamily="34" charset="0"/>
              </a:rPr>
              <a:t> for the a scope of work. Why the wait?</a:t>
            </a:r>
          </a:p>
          <a:p>
            <a:pPr>
              <a:spcAft>
                <a:spcPts val="600"/>
              </a:spcAft>
            </a:pPr>
            <a:r>
              <a:rPr lang="en-US" sz="1600" b="1" dirty="0">
                <a:solidFill>
                  <a:srgbClr val="0070C0"/>
                </a:solidFill>
                <a:latin typeface="Arial" panose="020B0604020202020204" pitchFamily="34" charset="0"/>
              </a:rPr>
              <a:t>November 25 </a:t>
            </a:r>
            <a:r>
              <a:rPr lang="en-US" sz="1600" dirty="0">
                <a:latin typeface="Arial" panose="020B0604020202020204" pitchFamily="34" charset="0"/>
              </a:rPr>
              <a:t>– CE was prepared and sent to LPA Section for project info confirmation </a:t>
            </a:r>
          </a:p>
          <a:p>
            <a:r>
              <a:rPr lang="en-US" sz="1600" b="1" dirty="0">
                <a:solidFill>
                  <a:srgbClr val="0070C0"/>
                </a:solidFill>
                <a:latin typeface="Arial" panose="020B0604020202020204" pitchFamily="34" charset="0"/>
              </a:rPr>
              <a:t>December 15 </a:t>
            </a:r>
            <a:r>
              <a:rPr lang="en-US" sz="1600" dirty="0">
                <a:latin typeface="Arial" panose="020B0604020202020204" pitchFamily="34" charset="0"/>
              </a:rPr>
              <a:t>– CE was approved</a:t>
            </a:r>
          </a:p>
          <a:p>
            <a:endParaRPr lang="en-US" sz="1600" dirty="0">
              <a:latin typeface="Arial" panose="020B0604020202020204" pitchFamily="34" charset="0"/>
            </a:endParaRPr>
          </a:p>
        </p:txBody>
      </p:sp>
      <p:sp>
        <p:nvSpPr>
          <p:cNvPr id="3" name="Title 2"/>
          <p:cNvSpPr>
            <a:spLocks noGrp="1"/>
          </p:cNvSpPr>
          <p:nvPr>
            <p:ph type="title"/>
          </p:nvPr>
        </p:nvSpPr>
        <p:spPr/>
        <p:txBody>
          <a:bodyPr>
            <a:noAutofit/>
          </a:bodyPr>
          <a:lstStyle/>
          <a:p>
            <a:r>
              <a:rPr lang="en-US" dirty="0"/>
              <a:t>Example - Communication </a:t>
            </a:r>
            <a:br>
              <a:rPr lang="en-US" dirty="0"/>
            </a:br>
            <a:r>
              <a:rPr lang="en-US" dirty="0"/>
              <a:t>Breakdown</a:t>
            </a:r>
          </a:p>
        </p:txBody>
      </p:sp>
    </p:spTree>
    <p:extLst>
      <p:ext uri="{BB962C8B-B14F-4D97-AF65-F5344CB8AC3E}">
        <p14:creationId xmlns:p14="http://schemas.microsoft.com/office/powerpoint/2010/main" val="2467950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828800"/>
            <a:ext cx="8610600" cy="4343400"/>
          </a:xfrm>
        </p:spPr>
        <p:txBody>
          <a:bodyPr/>
          <a:lstStyle/>
          <a:p>
            <a:pPr marL="457200" indent="-457200">
              <a:spcAft>
                <a:spcPts val="600"/>
              </a:spcAft>
              <a:buClr>
                <a:schemeClr val="accent1"/>
              </a:buClr>
              <a:buFont typeface="Wingdings" panose="05000000000000000000" pitchFamily="2" charset="2"/>
              <a:buChar char="q"/>
            </a:pPr>
            <a:r>
              <a:rPr lang="en-US" dirty="0">
                <a:latin typeface="Arial" panose="020B0604020202020204" pitchFamily="34" charset="0"/>
              </a:rPr>
              <a:t>ADOT LPA Section has developed the </a:t>
            </a:r>
            <a:r>
              <a:rPr lang="en-US" b="1" dirty="0">
                <a:latin typeface="Arial" panose="020B0604020202020204" pitchFamily="34" charset="0"/>
              </a:rPr>
              <a:t>Local Public Agency Project Manual </a:t>
            </a:r>
            <a:r>
              <a:rPr lang="en-US" dirty="0">
                <a:latin typeface="Arial" panose="020B0604020202020204" pitchFamily="34" charset="0"/>
              </a:rPr>
              <a:t>which</a:t>
            </a:r>
            <a:r>
              <a:rPr lang="en-US" b="1" dirty="0">
                <a:latin typeface="Arial" panose="020B0604020202020204" pitchFamily="34" charset="0"/>
              </a:rPr>
              <a:t> </a:t>
            </a:r>
            <a:r>
              <a:rPr lang="en-US" dirty="0">
                <a:latin typeface="Arial" panose="020B0604020202020204" pitchFamily="34" charset="0"/>
              </a:rPr>
              <a:t>provides information and guidance for FAHP delivery – Informative but large </a:t>
            </a:r>
          </a:p>
          <a:p>
            <a:pPr marL="457200" indent="-457200">
              <a:spcAft>
                <a:spcPts val="600"/>
              </a:spcAft>
              <a:buClr>
                <a:schemeClr val="accent1"/>
              </a:buClr>
              <a:buFont typeface="Wingdings" panose="05000000000000000000" pitchFamily="2" charset="2"/>
              <a:buChar char="q"/>
            </a:pPr>
            <a:r>
              <a:rPr lang="en-US" dirty="0">
                <a:latin typeface="Arial" panose="020B0604020202020204" pitchFamily="34" charset="0"/>
              </a:rPr>
              <a:t>Many basic things have to be “learned” with each new project: </a:t>
            </a:r>
          </a:p>
          <a:p>
            <a:pPr lvl="2">
              <a:buClr>
                <a:schemeClr val="accent1"/>
              </a:buClr>
              <a:buFont typeface="Wingdings" panose="05000000000000000000" pitchFamily="2" charset="2"/>
              <a:buChar char="q"/>
            </a:pPr>
            <a:r>
              <a:rPr lang="en-US" sz="1800" dirty="0">
                <a:latin typeface="Arial" panose="020B0604020202020204" pitchFamily="34" charset="0"/>
              </a:rPr>
              <a:t>What are the steps? </a:t>
            </a:r>
          </a:p>
          <a:p>
            <a:pPr lvl="2">
              <a:buClr>
                <a:schemeClr val="accent1"/>
              </a:buClr>
              <a:buFont typeface="Wingdings" panose="05000000000000000000" pitchFamily="2" charset="2"/>
              <a:buChar char="q"/>
            </a:pPr>
            <a:r>
              <a:rPr lang="en-US" sz="1800" dirty="0">
                <a:latin typeface="Arial" panose="020B0604020202020204" pitchFamily="34" charset="0"/>
              </a:rPr>
              <a:t>Who is responsible for what? </a:t>
            </a:r>
          </a:p>
          <a:p>
            <a:pPr lvl="2">
              <a:buClr>
                <a:schemeClr val="accent1"/>
              </a:buClr>
              <a:buFont typeface="Wingdings" panose="05000000000000000000" pitchFamily="2" charset="2"/>
              <a:buChar char="q"/>
            </a:pPr>
            <a:r>
              <a:rPr lang="en-US" sz="1800" dirty="0">
                <a:latin typeface="Arial" panose="020B0604020202020204" pitchFamily="34" charset="0"/>
              </a:rPr>
              <a:t>Who needs to communicate to who? </a:t>
            </a:r>
          </a:p>
          <a:p>
            <a:pPr lvl="2">
              <a:buClr>
                <a:schemeClr val="accent1"/>
              </a:buClr>
              <a:buFont typeface="Wingdings" panose="05000000000000000000" pitchFamily="2" charset="2"/>
              <a:buChar char="q"/>
            </a:pPr>
            <a:r>
              <a:rPr lang="en-US" sz="1800" dirty="0">
                <a:latin typeface="Arial" panose="020B0604020202020204" pitchFamily="34" charset="0"/>
              </a:rPr>
              <a:t>Can the LPA consultant communicate with ADOT directly? </a:t>
            </a:r>
          </a:p>
          <a:p>
            <a:pPr lvl="2">
              <a:buClr>
                <a:schemeClr val="accent1"/>
              </a:buClr>
              <a:buFont typeface="Wingdings" panose="05000000000000000000" pitchFamily="2" charset="2"/>
              <a:buChar char="q"/>
            </a:pPr>
            <a:r>
              <a:rPr lang="en-US" sz="1800" dirty="0">
                <a:latin typeface="Arial" panose="020B0604020202020204" pitchFamily="34" charset="0"/>
              </a:rPr>
              <a:t>Initial consultant scope of work is inadequate (or even over-done). </a:t>
            </a:r>
          </a:p>
          <a:p>
            <a:pPr lvl="2">
              <a:buClr>
                <a:schemeClr val="accent1"/>
              </a:buClr>
              <a:buFont typeface="Wingdings" panose="05000000000000000000" pitchFamily="2" charset="2"/>
              <a:buChar char="q"/>
            </a:pPr>
            <a:r>
              <a:rPr lang="en-US" sz="1800" dirty="0">
                <a:latin typeface="Arial" panose="020B0604020202020204" pitchFamily="34" charset="0"/>
              </a:rPr>
              <a:t>Additional scope identified, but the need not timely communicated.</a:t>
            </a:r>
          </a:p>
          <a:p>
            <a:pPr lvl="2">
              <a:buClr>
                <a:schemeClr val="accent1"/>
              </a:buClr>
              <a:buFont typeface="Wingdings" panose="05000000000000000000" pitchFamily="2" charset="2"/>
              <a:buChar char="q"/>
            </a:pPr>
            <a:r>
              <a:rPr lang="en-US" sz="1800" dirty="0">
                <a:latin typeface="Arial" panose="020B0604020202020204" pitchFamily="34" charset="0"/>
              </a:rPr>
              <a:t>Project work on the project is delayed or stops until the funds are available.</a:t>
            </a:r>
          </a:p>
        </p:txBody>
      </p:sp>
      <p:sp>
        <p:nvSpPr>
          <p:cNvPr id="3" name="Title 2"/>
          <p:cNvSpPr>
            <a:spLocks noGrp="1"/>
          </p:cNvSpPr>
          <p:nvPr>
            <p:ph type="title"/>
          </p:nvPr>
        </p:nvSpPr>
        <p:spPr/>
        <p:txBody>
          <a:bodyPr/>
          <a:lstStyle/>
          <a:p>
            <a:r>
              <a:rPr lang="en-US" dirty="0"/>
              <a:t>Identification of issues</a:t>
            </a:r>
          </a:p>
        </p:txBody>
      </p:sp>
    </p:spTree>
    <p:extLst>
      <p:ext uri="{BB962C8B-B14F-4D97-AF65-F5344CB8AC3E}">
        <p14:creationId xmlns:p14="http://schemas.microsoft.com/office/powerpoint/2010/main" val="386932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828800"/>
            <a:ext cx="8610600" cy="4343400"/>
          </a:xfrm>
        </p:spPr>
        <p:txBody>
          <a:bodyPr/>
          <a:lstStyle/>
          <a:p>
            <a:pPr>
              <a:spcAft>
                <a:spcPts val="600"/>
              </a:spcAft>
              <a:buClr>
                <a:schemeClr val="accent1"/>
              </a:buClr>
              <a:buFont typeface="Wingdings" panose="05000000000000000000" pitchFamily="2" charset="2"/>
              <a:buChar char="q"/>
            </a:pPr>
            <a:r>
              <a:rPr lang="en-US" dirty="0">
                <a:latin typeface="Arial" panose="020B0604020202020204" pitchFamily="34" charset="0"/>
              </a:rPr>
              <a:t> We needed a new tool to help bridge the gaps for managing project development in the LPA Program and improving communication.</a:t>
            </a:r>
          </a:p>
        </p:txBody>
      </p:sp>
      <p:sp>
        <p:nvSpPr>
          <p:cNvPr id="3" name="Title 2"/>
          <p:cNvSpPr>
            <a:spLocks noGrp="1"/>
          </p:cNvSpPr>
          <p:nvPr>
            <p:ph type="title"/>
          </p:nvPr>
        </p:nvSpPr>
        <p:spPr/>
        <p:txBody>
          <a:bodyPr/>
          <a:lstStyle/>
          <a:p>
            <a:r>
              <a:rPr lang="en-US" dirty="0"/>
              <a:t>Identification of issues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1" y="3276600"/>
            <a:ext cx="9123151" cy="2743200"/>
          </a:xfrm>
          <a:prstGeom prst="rect">
            <a:avLst/>
          </a:prstGeom>
        </p:spPr>
      </p:pic>
    </p:spTree>
    <p:extLst>
      <p:ext uri="{BB962C8B-B14F-4D97-AF65-F5344CB8AC3E}">
        <p14:creationId xmlns:p14="http://schemas.microsoft.com/office/powerpoint/2010/main" val="998743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447800"/>
            <a:ext cx="8610600" cy="4343400"/>
          </a:xfrm>
        </p:spPr>
        <p:txBody>
          <a:bodyPr/>
          <a:lstStyle/>
          <a:p>
            <a:pPr>
              <a:spcAft>
                <a:spcPts val="600"/>
              </a:spcAft>
              <a:buClr>
                <a:schemeClr val="accent1"/>
              </a:buClr>
              <a:buFont typeface="Wingdings" panose="05000000000000000000" pitchFamily="2" charset="2"/>
              <a:buChar char="q"/>
            </a:pPr>
            <a:r>
              <a:rPr lang="en-US" dirty="0">
                <a:latin typeface="Arial" panose="020B0604020202020204" pitchFamily="34" charset="0"/>
              </a:rPr>
              <a:t> </a:t>
            </a:r>
            <a:r>
              <a:rPr lang="en-US" b="1" u="sng" dirty="0">
                <a:latin typeface="Arial" panose="020B0604020202020204" pitchFamily="34" charset="0"/>
              </a:rPr>
              <a:t>Quick Reference Guidance (QRG) </a:t>
            </a:r>
            <a:endParaRPr lang="en-US" dirty="0">
              <a:latin typeface="Arial" panose="020B0604020202020204" pitchFamily="34" charset="0"/>
            </a:endParaRPr>
          </a:p>
        </p:txBody>
      </p:sp>
      <p:sp>
        <p:nvSpPr>
          <p:cNvPr id="6" name="Title 2"/>
          <p:cNvSpPr>
            <a:spLocks noGrp="1"/>
          </p:cNvSpPr>
          <p:nvPr>
            <p:ph type="title"/>
          </p:nvPr>
        </p:nvSpPr>
        <p:spPr/>
        <p:txBody>
          <a:bodyPr/>
          <a:lstStyle/>
          <a:p>
            <a:r>
              <a:rPr lang="en-US" dirty="0"/>
              <a:t>Addressing the Constraints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57400"/>
            <a:ext cx="5669280" cy="4251960"/>
          </a:xfrm>
          <a:prstGeom prst="rect">
            <a:avLst/>
          </a:prstGeom>
        </p:spPr>
      </p:pic>
    </p:spTree>
    <p:extLst>
      <p:ext uri="{BB962C8B-B14F-4D97-AF65-F5344CB8AC3E}">
        <p14:creationId xmlns:p14="http://schemas.microsoft.com/office/powerpoint/2010/main" val="2785854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39185" y="4572000"/>
            <a:ext cx="2204815" cy="1828800"/>
          </a:xfrm>
          <a:prstGeom prst="rect">
            <a:avLst/>
          </a:prstGeom>
        </p:spPr>
      </p:pic>
      <p:sp>
        <p:nvSpPr>
          <p:cNvPr id="2" name="Content Placeholder 1"/>
          <p:cNvSpPr>
            <a:spLocks noGrp="1"/>
          </p:cNvSpPr>
          <p:nvPr>
            <p:ph sz="quarter" idx="10"/>
          </p:nvPr>
        </p:nvSpPr>
        <p:spPr>
          <a:xfrm>
            <a:off x="152400" y="1371600"/>
            <a:ext cx="8763000" cy="4876800"/>
          </a:xfrm>
        </p:spPr>
        <p:txBody>
          <a:bodyPr/>
          <a:lstStyle/>
          <a:p>
            <a:pPr marL="457200" indent="-457200">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Quick Reference Guidance (QRG) </a:t>
            </a:r>
            <a:r>
              <a:rPr lang="en-US" dirty="0">
                <a:latin typeface="Arial" panose="020B0604020202020204" pitchFamily="34" charset="0"/>
              </a:rPr>
              <a:t>was developed to present simplified strategies of the project development process.</a:t>
            </a:r>
          </a:p>
          <a:p>
            <a:pPr marL="457200" indent="-457200">
              <a:spcAft>
                <a:spcPts val="600"/>
              </a:spcAft>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QRG</a:t>
            </a:r>
            <a:r>
              <a:rPr lang="en-US" b="1" dirty="0">
                <a:latin typeface="Arial" panose="020B0604020202020204" pitchFamily="34" charset="0"/>
              </a:rPr>
              <a:t>  </a:t>
            </a:r>
            <a:r>
              <a:rPr lang="en-US" dirty="0">
                <a:latin typeface="Arial" panose="020B0604020202020204" pitchFamily="34" charset="0"/>
              </a:rPr>
              <a:t>quickly conveys key point of the ADOT Local Public Agency Projects Manual.</a:t>
            </a:r>
          </a:p>
          <a:p>
            <a:pPr marL="457200" indent="-457200">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QRG</a:t>
            </a:r>
            <a:r>
              <a:rPr lang="en-US" dirty="0">
                <a:latin typeface="Arial" panose="020B0604020202020204" pitchFamily="34" charset="0"/>
              </a:rPr>
              <a:t> serves the LPA PMs, ADOT PMs, consultants, and everyone involved in the LPA projects.</a:t>
            </a:r>
          </a:p>
          <a:p>
            <a:pPr marL="457200" indent="-457200">
              <a:spcAft>
                <a:spcPts val="600"/>
              </a:spcAft>
              <a:buClr>
                <a:schemeClr val="accent1"/>
              </a:buClr>
              <a:buFont typeface="Wingdings" panose="05000000000000000000" pitchFamily="2" charset="2"/>
              <a:buChar char="q"/>
            </a:pPr>
            <a:r>
              <a:rPr lang="en-US" dirty="0">
                <a:latin typeface="Arial" panose="020B0604020202020204" pitchFamily="34" charset="0"/>
              </a:rPr>
              <a:t>Throughout the </a:t>
            </a:r>
            <a:r>
              <a:rPr lang="en-US" b="1" u="sng" dirty="0">
                <a:latin typeface="Arial" panose="020B0604020202020204" pitchFamily="34" charset="0"/>
              </a:rPr>
              <a:t>QRG</a:t>
            </a:r>
            <a:r>
              <a:rPr lang="en-US" b="1" dirty="0">
                <a:latin typeface="Arial" panose="020B0604020202020204" pitchFamily="34" charset="0"/>
              </a:rPr>
              <a:t> </a:t>
            </a:r>
            <a:r>
              <a:rPr lang="en-US" dirty="0">
                <a:latin typeface="Arial" panose="020B0604020202020204" pitchFamily="34" charset="0"/>
              </a:rPr>
              <a:t> responsible parties identified with different colors </a:t>
            </a:r>
          </a:p>
          <a:p>
            <a:pPr marL="457200" indent="-457200">
              <a:spcBef>
                <a:spcPts val="0"/>
              </a:spcBef>
              <a:buClr>
                <a:schemeClr val="accent1"/>
              </a:buClr>
              <a:buFont typeface="Wingdings" panose="05000000000000000000" pitchFamily="2" charset="2"/>
              <a:buChar char="q"/>
            </a:pPr>
            <a:r>
              <a:rPr lang="en-US" dirty="0">
                <a:latin typeface="Arial" panose="020B0604020202020204" pitchFamily="34" charset="0"/>
              </a:rPr>
              <a:t>Throughout the </a:t>
            </a:r>
            <a:r>
              <a:rPr lang="en-US" b="1" u="sng" dirty="0">
                <a:latin typeface="Arial" panose="020B0604020202020204" pitchFamily="34" charset="0"/>
              </a:rPr>
              <a:t>QRG</a:t>
            </a:r>
            <a:r>
              <a:rPr lang="en-US" dirty="0">
                <a:latin typeface="Arial" panose="020B0604020202020204" pitchFamily="34" charset="0"/>
              </a:rPr>
              <a:t> communication and </a:t>
            </a:r>
          </a:p>
          <a:p>
            <a:pPr marL="457200" indent="-457200">
              <a:spcBef>
                <a:spcPts val="0"/>
              </a:spcBef>
              <a:buClr>
                <a:schemeClr val="accent1"/>
              </a:buClr>
              <a:buNone/>
            </a:pPr>
            <a:r>
              <a:rPr lang="en-US" dirty="0">
                <a:latin typeface="Arial" panose="020B0604020202020204" pitchFamily="34" charset="0"/>
              </a:rPr>
              <a:t>coordination between all the players emphasized</a:t>
            </a:r>
          </a:p>
        </p:txBody>
      </p:sp>
      <p:sp>
        <p:nvSpPr>
          <p:cNvPr id="3" name="Title 2"/>
          <p:cNvSpPr>
            <a:spLocks noGrp="1"/>
          </p:cNvSpPr>
          <p:nvPr>
            <p:ph type="title"/>
          </p:nvPr>
        </p:nvSpPr>
        <p:spPr/>
        <p:txBody>
          <a:bodyPr/>
          <a:lstStyle/>
          <a:p>
            <a:r>
              <a:rPr lang="en-US" dirty="0"/>
              <a:t>Addressing the Constraints</a:t>
            </a:r>
          </a:p>
        </p:txBody>
      </p:sp>
    </p:spTree>
    <p:extLst>
      <p:ext uri="{BB962C8B-B14F-4D97-AF65-F5344CB8AC3E}">
        <p14:creationId xmlns:p14="http://schemas.microsoft.com/office/powerpoint/2010/main" val="4232982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3276600"/>
            <a:ext cx="4354459" cy="3385306"/>
          </a:xfrm>
          <a:prstGeom prst="rect">
            <a:avLst/>
          </a:prstGeom>
        </p:spPr>
      </p:pic>
      <p:sp>
        <p:nvSpPr>
          <p:cNvPr id="2" name="Text Placeholder 1"/>
          <p:cNvSpPr>
            <a:spLocks noGrp="1"/>
          </p:cNvSpPr>
          <p:nvPr>
            <p:ph type="body" sz="quarter" idx="10"/>
          </p:nvPr>
        </p:nvSpPr>
        <p:spPr>
          <a:xfrm>
            <a:off x="259081" y="1447800"/>
            <a:ext cx="8351519" cy="4953000"/>
          </a:xfrm>
        </p:spPr>
        <p:txBody>
          <a:bodyPr/>
          <a:lstStyle/>
          <a:p>
            <a:pPr marL="342900" indent="-342900">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QRG</a:t>
            </a:r>
            <a:r>
              <a:rPr lang="en-US" dirty="0">
                <a:latin typeface="Arial" panose="020B0604020202020204" pitchFamily="34" charset="0"/>
              </a:rPr>
              <a:t> identifies the flow of the delegation authority. </a:t>
            </a:r>
          </a:p>
          <a:p>
            <a:pPr marL="342900" indent="-342900">
              <a:buClr>
                <a:schemeClr val="accent1"/>
              </a:buClr>
              <a:buFont typeface="Wingdings" panose="05000000000000000000" pitchFamily="2" charset="2"/>
              <a:buChar char="q"/>
            </a:pPr>
            <a:r>
              <a:rPr lang="en-US" dirty="0">
                <a:latin typeface="Arial" panose="020B0604020202020204" pitchFamily="34" charset="0"/>
              </a:rPr>
              <a:t>ADOT delegates administration of FAHP either through Self –Administration Agreement ( SA) or Certification Acceptance Agreement (CA).</a:t>
            </a:r>
          </a:p>
        </p:txBody>
      </p:sp>
      <p:sp>
        <p:nvSpPr>
          <p:cNvPr id="3" name="Title 2"/>
          <p:cNvSpPr>
            <a:spLocks noGrp="1"/>
          </p:cNvSpPr>
          <p:nvPr>
            <p:ph type="title"/>
          </p:nvPr>
        </p:nvSpPr>
        <p:spPr/>
        <p:txBody>
          <a:bodyPr/>
          <a:lstStyle/>
          <a:p>
            <a:r>
              <a:rPr lang="en-US" dirty="0"/>
              <a:t>Delegation Authority for LPA projects</a:t>
            </a:r>
          </a:p>
        </p:txBody>
      </p:sp>
      <p:pic>
        <p:nvPicPr>
          <p:cNvPr id="5" name="Picture 4"/>
          <p:cNvPicPr>
            <a:picLocks noChangeAspect="1"/>
          </p:cNvPicPr>
          <p:nvPr/>
        </p:nvPicPr>
        <p:blipFill>
          <a:blip r:embed="rId4"/>
          <a:stretch>
            <a:fillRect/>
          </a:stretch>
        </p:blipFill>
        <p:spPr>
          <a:xfrm>
            <a:off x="4724400" y="2710694"/>
            <a:ext cx="3295650" cy="1781175"/>
          </a:xfrm>
          <a:prstGeom prst="rect">
            <a:avLst/>
          </a:prstGeom>
        </p:spPr>
      </p:pic>
    </p:spTree>
    <p:extLst>
      <p:ext uri="{BB962C8B-B14F-4D97-AF65-F5344CB8AC3E}">
        <p14:creationId xmlns:p14="http://schemas.microsoft.com/office/powerpoint/2010/main" val="1033355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401638" indent="-401638">
              <a:buClr>
                <a:schemeClr val="accent1"/>
              </a:buClr>
              <a:buFont typeface="Wingdings" panose="05000000000000000000" pitchFamily="2" charset="2"/>
              <a:buChar char="q"/>
            </a:pPr>
            <a:r>
              <a:rPr lang="en-US" dirty="0">
                <a:latin typeface="Arial" panose="020B0604020202020204" pitchFamily="34" charset="0"/>
              </a:rPr>
              <a:t>The</a:t>
            </a:r>
            <a:r>
              <a:rPr lang="en-US" b="1" dirty="0">
                <a:latin typeface="Arial" panose="020B0604020202020204" pitchFamily="34" charset="0"/>
              </a:rPr>
              <a:t> </a:t>
            </a:r>
            <a:r>
              <a:rPr lang="en-US" b="1" u="sng" dirty="0">
                <a:latin typeface="Arial" panose="020B0604020202020204" pitchFamily="34" charset="0"/>
              </a:rPr>
              <a:t>QRG</a:t>
            </a:r>
            <a:r>
              <a:rPr lang="en-US" b="1" dirty="0">
                <a:latin typeface="Arial" panose="020B0604020202020204" pitchFamily="34" charset="0"/>
              </a:rPr>
              <a:t> </a:t>
            </a:r>
            <a:r>
              <a:rPr lang="en-US" dirty="0">
                <a:latin typeface="Arial" panose="020B0604020202020204" pitchFamily="34" charset="0"/>
              </a:rPr>
              <a:t>presents an overview of the anticipated timelines for the project development process including  NEPA Approval and ADOT Environmental Clearance.</a:t>
            </a:r>
          </a:p>
          <a:p>
            <a:endParaRPr lang="en-US" dirty="0"/>
          </a:p>
          <a:p>
            <a:endParaRPr lang="en-US" dirty="0"/>
          </a:p>
        </p:txBody>
      </p:sp>
      <p:sp>
        <p:nvSpPr>
          <p:cNvPr id="3" name="Title 2"/>
          <p:cNvSpPr>
            <a:spLocks noGrp="1"/>
          </p:cNvSpPr>
          <p:nvPr>
            <p:ph type="title"/>
          </p:nvPr>
        </p:nvSpPr>
        <p:spPr>
          <a:xfrm>
            <a:off x="152400" y="274638"/>
            <a:ext cx="8534400" cy="715962"/>
          </a:xfrm>
        </p:spPr>
        <p:txBody>
          <a:bodyPr/>
          <a:lstStyle/>
          <a:p>
            <a:r>
              <a:rPr lang="en-US" dirty="0"/>
              <a:t>Overview- ADOT Project Development  </a:t>
            </a:r>
            <a:br>
              <a:rPr lang="en-US" dirty="0"/>
            </a:br>
            <a:r>
              <a:rPr lang="en-US" dirty="0"/>
              <a:t>Process</a:t>
            </a:r>
          </a:p>
        </p:txBody>
      </p:sp>
      <p:pic>
        <p:nvPicPr>
          <p:cNvPr id="4" name="Picture 3"/>
          <p:cNvPicPr>
            <a:picLocks noChangeAspect="1"/>
          </p:cNvPicPr>
          <p:nvPr/>
        </p:nvPicPr>
        <p:blipFill>
          <a:blip r:embed="rId3"/>
          <a:stretch>
            <a:fillRect/>
          </a:stretch>
        </p:blipFill>
        <p:spPr>
          <a:xfrm>
            <a:off x="293241" y="2895600"/>
            <a:ext cx="8481317" cy="3124200"/>
          </a:xfrm>
          <a:prstGeom prst="rect">
            <a:avLst/>
          </a:prstGeom>
        </p:spPr>
      </p:pic>
    </p:spTree>
    <p:extLst>
      <p:ext uri="{BB962C8B-B14F-4D97-AF65-F5344CB8AC3E}">
        <p14:creationId xmlns:p14="http://schemas.microsoft.com/office/powerpoint/2010/main" val="867457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a:buClr>
                <a:schemeClr val="accent1"/>
              </a:buClr>
              <a:buFont typeface="Wingdings" panose="05000000000000000000" pitchFamily="2" charset="2"/>
              <a:buChar char="q"/>
            </a:pPr>
            <a:r>
              <a:rPr lang="en-US" dirty="0">
                <a:latin typeface="Arial" panose="020B0604020202020204" pitchFamily="34" charset="0"/>
              </a:rPr>
              <a:t> The </a:t>
            </a:r>
            <a:r>
              <a:rPr lang="en-US" b="1" u="sng" dirty="0">
                <a:latin typeface="Arial" panose="020B0604020202020204" pitchFamily="34" charset="0"/>
              </a:rPr>
              <a:t>QRG</a:t>
            </a:r>
            <a:r>
              <a:rPr lang="en-US" dirty="0">
                <a:latin typeface="Arial" panose="020B0604020202020204" pitchFamily="34" charset="0"/>
              </a:rPr>
              <a:t> highlights “Key Points” in the process</a:t>
            </a:r>
          </a:p>
          <a:p>
            <a:pPr lvl="1">
              <a:buClr>
                <a:schemeClr val="accent1"/>
              </a:buClr>
              <a:buFont typeface="Wingdings" panose="05000000000000000000" pitchFamily="2" charset="2"/>
              <a:buChar char="q"/>
            </a:pPr>
            <a:r>
              <a:rPr lang="en-US" dirty="0">
                <a:latin typeface="Arial" panose="020B0604020202020204" pitchFamily="34" charset="0"/>
              </a:rPr>
              <a:t>Clarifies the definitions and actions involved with the NEPA Approval and ADOT Environmental Clearance </a:t>
            </a:r>
          </a:p>
        </p:txBody>
      </p:sp>
      <p:sp>
        <p:nvSpPr>
          <p:cNvPr id="3" name="Title 2"/>
          <p:cNvSpPr>
            <a:spLocks noGrp="1"/>
          </p:cNvSpPr>
          <p:nvPr>
            <p:ph type="title"/>
          </p:nvPr>
        </p:nvSpPr>
        <p:spPr/>
        <p:txBody>
          <a:bodyPr>
            <a:normAutofit fontScale="90000"/>
          </a:bodyPr>
          <a:lstStyle/>
          <a:p>
            <a:r>
              <a:rPr lang="en-US" dirty="0"/>
              <a:t>NEPA Approval and </a:t>
            </a:r>
            <a:br>
              <a:rPr lang="en-US" dirty="0"/>
            </a:br>
            <a:r>
              <a:rPr lang="en-US" dirty="0"/>
              <a:t>ADOT Environmental Clearance</a:t>
            </a:r>
          </a:p>
        </p:txBody>
      </p:sp>
      <p:pic>
        <p:nvPicPr>
          <p:cNvPr id="2" name="Picture 1"/>
          <p:cNvPicPr>
            <a:picLocks noChangeAspect="1"/>
          </p:cNvPicPr>
          <p:nvPr/>
        </p:nvPicPr>
        <p:blipFill>
          <a:blip r:embed="rId3"/>
          <a:stretch>
            <a:fillRect/>
          </a:stretch>
        </p:blipFill>
        <p:spPr>
          <a:xfrm>
            <a:off x="152400" y="2804160"/>
            <a:ext cx="8686800" cy="3429000"/>
          </a:xfrm>
          <a:prstGeom prst="rect">
            <a:avLst/>
          </a:prstGeom>
        </p:spPr>
      </p:pic>
    </p:spTree>
    <p:extLst>
      <p:ext uri="{BB962C8B-B14F-4D97-AF65-F5344CB8AC3E}">
        <p14:creationId xmlns:p14="http://schemas.microsoft.com/office/powerpoint/2010/main" val="29295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latin typeface="Franklin Gothic Book" pitchFamily="34" charset="0"/>
                <a:ea typeface="ＭＳ Ｐゴシック" pitchFamily="64" charset="-128"/>
                <a:cs typeface="+mj-cs"/>
              </a:rPr>
              <a:t>Expediting Project Delivery</a:t>
            </a:r>
          </a:p>
        </p:txBody>
      </p:sp>
      <p:graphicFrame>
        <p:nvGraphicFramePr>
          <p:cNvPr id="5" name="Table 4"/>
          <p:cNvGraphicFramePr>
            <a:graphicFrameLocks noGrp="1"/>
          </p:cNvGraphicFramePr>
          <p:nvPr>
            <p:extLst>
              <p:ext uri="{D42A27DB-BD31-4B8C-83A1-F6EECF244321}">
                <p14:modId xmlns:p14="http://schemas.microsoft.com/office/powerpoint/2010/main" val="3440833996"/>
              </p:ext>
            </p:extLst>
          </p:nvPr>
        </p:nvGraphicFramePr>
        <p:xfrm>
          <a:off x="586962" y="1043940"/>
          <a:ext cx="7871238" cy="5433060"/>
        </p:xfrm>
        <a:graphic>
          <a:graphicData uri="http://schemas.openxmlformats.org/drawingml/2006/table">
            <a:tbl>
              <a:tblPr firstRow="1" firstCol="1" bandRow="1">
                <a:tableStyleId>{21E4AEA4-8DFA-4A89-87EB-49C32662AFE0}</a:tableStyleId>
              </a:tblPr>
              <a:tblGrid>
                <a:gridCol w="3061038">
                  <a:extLst>
                    <a:ext uri="{9D8B030D-6E8A-4147-A177-3AD203B41FA5}">
                      <a16:colId xmlns:a16="http://schemas.microsoft.com/office/drawing/2014/main" xmlns="" val="20000"/>
                    </a:ext>
                  </a:extLst>
                </a:gridCol>
                <a:gridCol w="962040">
                  <a:extLst>
                    <a:ext uri="{9D8B030D-6E8A-4147-A177-3AD203B41FA5}">
                      <a16:colId xmlns:a16="http://schemas.microsoft.com/office/drawing/2014/main" xmlns="" val="20001"/>
                    </a:ext>
                  </a:extLst>
                </a:gridCol>
                <a:gridCol w="962040">
                  <a:extLst>
                    <a:ext uri="{9D8B030D-6E8A-4147-A177-3AD203B41FA5}">
                      <a16:colId xmlns:a16="http://schemas.microsoft.com/office/drawing/2014/main" xmlns="" val="20002"/>
                    </a:ext>
                  </a:extLst>
                </a:gridCol>
                <a:gridCol w="962040">
                  <a:extLst>
                    <a:ext uri="{9D8B030D-6E8A-4147-A177-3AD203B41FA5}">
                      <a16:colId xmlns:a16="http://schemas.microsoft.com/office/drawing/2014/main" xmlns="" val="20003"/>
                    </a:ext>
                  </a:extLst>
                </a:gridCol>
                <a:gridCol w="962040">
                  <a:extLst>
                    <a:ext uri="{9D8B030D-6E8A-4147-A177-3AD203B41FA5}">
                      <a16:colId xmlns:a16="http://schemas.microsoft.com/office/drawing/2014/main" xmlns="" val="20004"/>
                    </a:ext>
                  </a:extLst>
                </a:gridCol>
                <a:gridCol w="962040">
                  <a:extLst>
                    <a:ext uri="{9D8B030D-6E8A-4147-A177-3AD203B41FA5}">
                      <a16:colId xmlns:a16="http://schemas.microsoft.com/office/drawing/2014/main" xmlns="" val="20005"/>
                    </a:ext>
                  </a:extLst>
                </a:gridCol>
              </a:tblGrid>
              <a:tr h="167628">
                <a:tc rowSpan="2">
                  <a:txBody>
                    <a:bodyPr/>
                    <a:lstStyle/>
                    <a:p>
                      <a:pPr marL="0" marR="0">
                        <a:lnSpc>
                          <a:spcPct val="115000"/>
                        </a:lnSpc>
                        <a:spcBef>
                          <a:spcPts val="0"/>
                        </a:spcBef>
                        <a:spcAft>
                          <a:spcPts val="0"/>
                        </a:spcAft>
                      </a:pPr>
                      <a:r>
                        <a:rPr lang="en-US" sz="1000" dirty="0">
                          <a:effectLst/>
                        </a:rPr>
                        <a:t> </a:t>
                      </a:r>
                      <a:endParaRPr lang="en-US" sz="1100" dirty="0">
                        <a:effectLst/>
                      </a:endParaRPr>
                    </a:p>
                    <a:p>
                      <a:pPr marL="0" marR="0">
                        <a:lnSpc>
                          <a:spcPct val="115000"/>
                        </a:lnSpc>
                        <a:spcBef>
                          <a:spcPts val="0"/>
                        </a:spcBef>
                        <a:spcAft>
                          <a:spcPts val="0"/>
                        </a:spcAft>
                      </a:pPr>
                      <a:r>
                        <a:rPr lang="en-US" sz="1000" dirty="0">
                          <a:effectLst/>
                        </a:rPr>
                        <a:t> </a:t>
                      </a:r>
                      <a:endParaRPr lang="en-US" sz="1100" dirty="0">
                        <a:effectLst/>
                      </a:endParaRPr>
                    </a:p>
                    <a:p>
                      <a:pPr marL="0" marR="0">
                        <a:lnSpc>
                          <a:spcPct val="115000"/>
                        </a:lnSpc>
                        <a:spcBef>
                          <a:spcPts val="0"/>
                        </a:spcBef>
                        <a:spcAft>
                          <a:spcPts val="0"/>
                        </a:spcAft>
                      </a:pPr>
                      <a:r>
                        <a:rPr lang="en-US" sz="1000" dirty="0">
                          <a:effectLst/>
                        </a:rPr>
                        <a:t>Strategy</a:t>
                      </a:r>
                      <a:endParaRPr lang="en-US" sz="1100" dirty="0">
                        <a:effectLst/>
                        <a:latin typeface="Calibri"/>
                        <a:ea typeface="Calibri"/>
                        <a:cs typeface="Times New Roman"/>
                      </a:endParaRPr>
                    </a:p>
                  </a:txBody>
                  <a:tcPr marL="65594" marR="65594" marT="0" marB="0"/>
                </a:tc>
                <a:tc gridSpan="5">
                  <a:txBody>
                    <a:bodyPr/>
                    <a:lstStyle/>
                    <a:p>
                      <a:pPr marL="0" marR="0" algn="ctr">
                        <a:lnSpc>
                          <a:spcPct val="115000"/>
                        </a:lnSpc>
                        <a:spcBef>
                          <a:spcPts val="0"/>
                        </a:spcBef>
                        <a:spcAft>
                          <a:spcPts val="0"/>
                        </a:spcAft>
                      </a:pPr>
                      <a:r>
                        <a:rPr lang="en-US" sz="1000" dirty="0">
                          <a:effectLst/>
                        </a:rPr>
                        <a:t>Stage of Project Planning or Delivery</a:t>
                      </a:r>
                      <a:endParaRPr lang="en-US" sz="1100" dirty="0">
                        <a:effectLst/>
                        <a:latin typeface="Calibri"/>
                        <a:ea typeface="Calibri"/>
                        <a:cs typeface="Times New Roman"/>
                      </a:endParaRPr>
                    </a:p>
                  </a:txBody>
                  <a:tcPr marL="65594" marR="6559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5257">
                <a:tc vMerge="1">
                  <a:txBody>
                    <a:bodyPr/>
                    <a:lstStyle/>
                    <a:p>
                      <a:endParaRPr lang="en-US"/>
                    </a:p>
                  </a:txBody>
                  <a:tcPr/>
                </a:tc>
                <a:tc>
                  <a:txBody>
                    <a:bodyPr/>
                    <a:lstStyle/>
                    <a:p>
                      <a:pPr marL="0" marR="0" algn="ctr">
                        <a:lnSpc>
                          <a:spcPct val="115000"/>
                        </a:lnSpc>
                        <a:spcBef>
                          <a:spcPts val="0"/>
                        </a:spcBef>
                        <a:spcAft>
                          <a:spcPts val="0"/>
                        </a:spcAft>
                      </a:pPr>
                      <a:r>
                        <a:rPr lang="en-US" sz="1000" dirty="0">
                          <a:effectLst/>
                        </a:rPr>
                        <a:t>Early Planning</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Corridor Planning</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NEPA</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Design/ROW/ Permitting</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Construction</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1"/>
                  </a:ext>
                </a:extLst>
              </a:tr>
              <a:tr h="167628">
                <a:tc>
                  <a:txBody>
                    <a:bodyPr/>
                    <a:lstStyle/>
                    <a:p>
                      <a:pPr marL="0" marR="0">
                        <a:lnSpc>
                          <a:spcPct val="115000"/>
                        </a:lnSpc>
                        <a:spcBef>
                          <a:spcPts val="0"/>
                        </a:spcBef>
                        <a:spcAft>
                          <a:spcPts val="0"/>
                        </a:spcAft>
                      </a:pPr>
                      <a:r>
                        <a:rPr lang="en-US" sz="1000" dirty="0">
                          <a:effectLst/>
                        </a:rPr>
                        <a:t>1. Change-control practices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2"/>
                  </a:ext>
                </a:extLst>
              </a:tr>
              <a:tr h="167628">
                <a:tc>
                  <a:txBody>
                    <a:bodyPr/>
                    <a:lstStyle/>
                    <a:p>
                      <a:pPr marL="0" marR="0">
                        <a:lnSpc>
                          <a:spcPct val="115000"/>
                        </a:lnSpc>
                        <a:spcBef>
                          <a:spcPts val="0"/>
                        </a:spcBef>
                        <a:spcAft>
                          <a:spcPts val="0"/>
                        </a:spcAft>
                      </a:pPr>
                      <a:r>
                        <a:rPr lang="en-US" sz="1000" dirty="0">
                          <a:effectLst/>
                        </a:rPr>
                        <a:t>2. Consolidated decision council</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3"/>
                  </a:ext>
                </a:extLst>
              </a:tr>
              <a:tr h="167628">
                <a:tc>
                  <a:txBody>
                    <a:bodyPr/>
                    <a:lstStyle/>
                    <a:p>
                      <a:pPr marL="0" marR="0">
                        <a:lnSpc>
                          <a:spcPct val="115000"/>
                        </a:lnSpc>
                        <a:spcBef>
                          <a:spcPts val="0"/>
                        </a:spcBef>
                        <a:spcAft>
                          <a:spcPts val="0"/>
                        </a:spcAft>
                      </a:pPr>
                      <a:r>
                        <a:rPr lang="en-US" sz="1000" dirty="0">
                          <a:effectLst/>
                        </a:rPr>
                        <a:t>3. Context-sensitive design and solutions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4"/>
                  </a:ext>
                </a:extLst>
              </a:tr>
              <a:tr h="167628">
                <a:tc>
                  <a:txBody>
                    <a:bodyPr/>
                    <a:lstStyle/>
                    <a:p>
                      <a:pPr marL="0" marR="0">
                        <a:lnSpc>
                          <a:spcPct val="115000"/>
                        </a:lnSpc>
                        <a:spcBef>
                          <a:spcPts val="0"/>
                        </a:spcBef>
                        <a:spcAft>
                          <a:spcPts val="0"/>
                        </a:spcAft>
                      </a:pPr>
                      <a:r>
                        <a:rPr lang="en-US" sz="1000" dirty="0">
                          <a:effectLst/>
                        </a:rPr>
                        <a:t>4. Coordinated and responsive agency involvement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5"/>
                  </a:ext>
                </a:extLst>
              </a:tr>
              <a:tr h="167628">
                <a:tc>
                  <a:txBody>
                    <a:bodyPr/>
                    <a:lstStyle/>
                    <a:p>
                      <a:pPr marL="0" marR="0">
                        <a:lnSpc>
                          <a:spcPct val="115000"/>
                        </a:lnSpc>
                        <a:spcBef>
                          <a:spcPts val="0"/>
                        </a:spcBef>
                        <a:spcAft>
                          <a:spcPts val="0"/>
                        </a:spcAft>
                      </a:pPr>
                      <a:r>
                        <a:rPr lang="en-US" sz="1000" dirty="0">
                          <a:effectLst/>
                        </a:rPr>
                        <a:t>5. Dispute-resolution process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6"/>
                  </a:ext>
                </a:extLst>
              </a:tr>
              <a:tr h="167628">
                <a:tc>
                  <a:txBody>
                    <a:bodyPr/>
                    <a:lstStyle/>
                    <a:p>
                      <a:pPr marL="0" marR="0">
                        <a:lnSpc>
                          <a:spcPct val="115000"/>
                        </a:lnSpc>
                        <a:spcBef>
                          <a:spcPts val="0"/>
                        </a:spcBef>
                        <a:spcAft>
                          <a:spcPts val="0"/>
                        </a:spcAft>
                      </a:pPr>
                      <a:r>
                        <a:rPr lang="en-US" sz="1000" dirty="0">
                          <a:effectLst/>
                        </a:rPr>
                        <a:t>6. DOT-funded resource agency liaisons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7"/>
                  </a:ext>
                </a:extLst>
              </a:tr>
              <a:tr h="167628">
                <a:tc>
                  <a:txBody>
                    <a:bodyPr/>
                    <a:lstStyle/>
                    <a:p>
                      <a:pPr marL="0" marR="0">
                        <a:lnSpc>
                          <a:spcPct val="115000"/>
                        </a:lnSpc>
                        <a:spcBef>
                          <a:spcPts val="0"/>
                        </a:spcBef>
                        <a:spcAft>
                          <a:spcPts val="0"/>
                        </a:spcAft>
                      </a:pPr>
                      <a:r>
                        <a:rPr lang="en-US" sz="1000" dirty="0">
                          <a:effectLst/>
                        </a:rPr>
                        <a:t>7. Early commitment of construction funding</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8"/>
                  </a:ext>
                </a:extLst>
              </a:tr>
              <a:tr h="167628">
                <a:tc>
                  <a:txBody>
                    <a:bodyPr/>
                    <a:lstStyle/>
                    <a:p>
                      <a:pPr marL="0" marR="0">
                        <a:lnSpc>
                          <a:spcPct val="115000"/>
                        </a:lnSpc>
                        <a:spcBef>
                          <a:spcPts val="0"/>
                        </a:spcBef>
                        <a:spcAft>
                          <a:spcPts val="0"/>
                        </a:spcAft>
                      </a:pPr>
                      <a:r>
                        <a:rPr lang="en-US" sz="1000" dirty="0">
                          <a:effectLst/>
                        </a:rPr>
                        <a:t>8. Expedited internal review and decision-making</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09"/>
                  </a:ext>
                </a:extLst>
              </a:tr>
              <a:tr h="167628">
                <a:tc>
                  <a:txBody>
                    <a:bodyPr/>
                    <a:lstStyle/>
                    <a:p>
                      <a:pPr marL="0" marR="0">
                        <a:lnSpc>
                          <a:spcPct val="115000"/>
                        </a:lnSpc>
                        <a:spcBef>
                          <a:spcPts val="0"/>
                        </a:spcBef>
                        <a:spcAft>
                          <a:spcPts val="0"/>
                        </a:spcAft>
                      </a:pPr>
                      <a:r>
                        <a:rPr lang="en-US" sz="1000" dirty="0">
                          <a:effectLst/>
                        </a:rPr>
                        <a:t>9. Facilitation to align expectations up front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0"/>
                  </a:ext>
                </a:extLst>
              </a:tr>
              <a:tr h="167628">
                <a:tc>
                  <a:txBody>
                    <a:bodyPr/>
                    <a:lstStyle/>
                    <a:p>
                      <a:pPr marL="0" marR="0">
                        <a:lnSpc>
                          <a:spcPct val="115000"/>
                        </a:lnSpc>
                        <a:spcBef>
                          <a:spcPts val="0"/>
                        </a:spcBef>
                        <a:spcAft>
                          <a:spcPts val="0"/>
                        </a:spcAft>
                      </a:pPr>
                      <a:r>
                        <a:rPr lang="en-US" sz="1000" dirty="0">
                          <a:effectLst/>
                        </a:rPr>
                        <a:t>10. Highly responsive public engagement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1"/>
                  </a:ext>
                </a:extLst>
              </a:tr>
              <a:tr h="167628">
                <a:tc>
                  <a:txBody>
                    <a:bodyPr/>
                    <a:lstStyle/>
                    <a:p>
                      <a:pPr marL="0" marR="0">
                        <a:lnSpc>
                          <a:spcPct val="115000"/>
                        </a:lnSpc>
                        <a:spcBef>
                          <a:spcPts val="0"/>
                        </a:spcBef>
                        <a:spcAft>
                          <a:spcPts val="0"/>
                        </a:spcAft>
                      </a:pPr>
                      <a:r>
                        <a:rPr lang="en-US" sz="1000" dirty="0">
                          <a:effectLst/>
                        </a:rPr>
                        <a:t>11. Incentive payments to expedite relocations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2"/>
                  </a:ext>
                </a:extLst>
              </a:tr>
              <a:tr h="167628">
                <a:tc>
                  <a:txBody>
                    <a:bodyPr/>
                    <a:lstStyle/>
                    <a:p>
                      <a:pPr marL="0" marR="0">
                        <a:lnSpc>
                          <a:spcPct val="115000"/>
                        </a:lnSpc>
                        <a:spcBef>
                          <a:spcPts val="0"/>
                        </a:spcBef>
                        <a:spcAft>
                          <a:spcPts val="0"/>
                        </a:spcAft>
                      </a:pPr>
                      <a:r>
                        <a:rPr lang="en-US" sz="1000" dirty="0">
                          <a:effectLst/>
                        </a:rPr>
                        <a:t>12. Media relations manager</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3"/>
                  </a:ext>
                </a:extLst>
              </a:tr>
              <a:tr h="167628">
                <a:tc>
                  <a:txBody>
                    <a:bodyPr/>
                    <a:lstStyle/>
                    <a:p>
                      <a:pPr marL="0" marR="0">
                        <a:lnSpc>
                          <a:spcPct val="115000"/>
                        </a:lnSpc>
                        <a:spcBef>
                          <a:spcPts val="0"/>
                        </a:spcBef>
                        <a:spcAft>
                          <a:spcPts val="0"/>
                        </a:spcAft>
                      </a:pPr>
                      <a:r>
                        <a:rPr lang="en-US" sz="1000" dirty="0">
                          <a:effectLst/>
                        </a:rPr>
                        <a:t>13. Performance standards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4"/>
                  </a:ext>
                </a:extLst>
              </a:tr>
              <a:tr h="167628">
                <a:tc>
                  <a:txBody>
                    <a:bodyPr/>
                    <a:lstStyle/>
                    <a:p>
                      <a:pPr marL="0" marR="0">
                        <a:lnSpc>
                          <a:spcPct val="115000"/>
                        </a:lnSpc>
                        <a:spcBef>
                          <a:spcPts val="0"/>
                        </a:spcBef>
                        <a:spcAft>
                          <a:spcPts val="0"/>
                        </a:spcAft>
                      </a:pPr>
                      <a:r>
                        <a:rPr lang="en-US" sz="1000" dirty="0">
                          <a:effectLst/>
                        </a:rPr>
                        <a:t>14. Planning and environmental linkages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5"/>
                  </a:ext>
                </a:extLst>
              </a:tr>
              <a:tr h="167628">
                <a:tc>
                  <a:txBody>
                    <a:bodyPr/>
                    <a:lstStyle/>
                    <a:p>
                      <a:pPr marL="0" marR="0">
                        <a:lnSpc>
                          <a:spcPct val="115000"/>
                        </a:lnSpc>
                        <a:spcBef>
                          <a:spcPts val="0"/>
                        </a:spcBef>
                        <a:spcAft>
                          <a:spcPts val="0"/>
                        </a:spcAft>
                      </a:pPr>
                      <a:r>
                        <a:rPr lang="en-US" sz="1000" dirty="0">
                          <a:effectLst/>
                        </a:rPr>
                        <a:t>15. Planning-level environmental screening criteria</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6"/>
                  </a:ext>
                </a:extLst>
              </a:tr>
              <a:tr h="167628">
                <a:tc>
                  <a:txBody>
                    <a:bodyPr/>
                    <a:lstStyle/>
                    <a:p>
                      <a:pPr marL="0" marR="0">
                        <a:lnSpc>
                          <a:spcPct val="115000"/>
                        </a:lnSpc>
                        <a:spcBef>
                          <a:spcPts val="0"/>
                        </a:spcBef>
                        <a:spcAft>
                          <a:spcPts val="0"/>
                        </a:spcAft>
                      </a:pPr>
                      <a:r>
                        <a:rPr lang="en-US" sz="1000" dirty="0">
                          <a:effectLst/>
                        </a:rPr>
                        <a:t>16. Programmatic agreement for Section 106</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7"/>
                  </a:ext>
                </a:extLst>
              </a:tr>
              <a:tr h="167628">
                <a:tc>
                  <a:txBody>
                    <a:bodyPr/>
                    <a:lstStyle/>
                    <a:p>
                      <a:pPr marL="0" marR="0">
                        <a:lnSpc>
                          <a:spcPct val="115000"/>
                        </a:lnSpc>
                        <a:spcBef>
                          <a:spcPts val="0"/>
                        </a:spcBef>
                        <a:spcAft>
                          <a:spcPts val="0"/>
                        </a:spcAft>
                      </a:pPr>
                      <a:r>
                        <a:rPr lang="en-US" sz="1000" dirty="0">
                          <a:effectLst/>
                        </a:rPr>
                        <a:t>17. Programmatic or batched permitting</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8"/>
                  </a:ext>
                </a:extLst>
              </a:tr>
              <a:tr h="167628">
                <a:tc>
                  <a:txBody>
                    <a:bodyPr/>
                    <a:lstStyle/>
                    <a:p>
                      <a:pPr marL="0" marR="0">
                        <a:lnSpc>
                          <a:spcPct val="115000"/>
                        </a:lnSpc>
                        <a:spcBef>
                          <a:spcPts val="0"/>
                        </a:spcBef>
                        <a:spcAft>
                          <a:spcPts val="0"/>
                        </a:spcAft>
                      </a:pPr>
                      <a:r>
                        <a:rPr lang="en-US" sz="1000" dirty="0">
                          <a:effectLst/>
                        </a:rPr>
                        <a:t>18. Real-time collaborative interagency reviews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19"/>
                  </a:ext>
                </a:extLst>
              </a:tr>
              <a:tr h="167628">
                <a:tc>
                  <a:txBody>
                    <a:bodyPr/>
                    <a:lstStyle/>
                    <a:p>
                      <a:pPr marL="0" marR="0">
                        <a:lnSpc>
                          <a:spcPct val="115000"/>
                        </a:lnSpc>
                        <a:spcBef>
                          <a:spcPts val="0"/>
                        </a:spcBef>
                        <a:spcAft>
                          <a:spcPts val="0"/>
                        </a:spcAft>
                      </a:pPr>
                      <a:r>
                        <a:rPr lang="en-US" sz="1000" dirty="0">
                          <a:effectLst/>
                        </a:rPr>
                        <a:t>19. Regional environmental analysis framework</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20"/>
                  </a:ext>
                </a:extLst>
              </a:tr>
              <a:tr h="167628">
                <a:tc>
                  <a:txBody>
                    <a:bodyPr/>
                    <a:lstStyle/>
                    <a:p>
                      <a:pPr marL="0" marR="0">
                        <a:lnSpc>
                          <a:spcPct val="115000"/>
                        </a:lnSpc>
                        <a:spcBef>
                          <a:spcPts val="0"/>
                        </a:spcBef>
                        <a:spcAft>
                          <a:spcPts val="0"/>
                        </a:spcAft>
                      </a:pPr>
                      <a:r>
                        <a:rPr lang="en-US" sz="1000" dirty="0">
                          <a:effectLst/>
                        </a:rPr>
                        <a:t>20. Risk management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21"/>
                  </a:ext>
                </a:extLst>
              </a:tr>
              <a:tr h="167628">
                <a:tc>
                  <a:txBody>
                    <a:bodyPr/>
                    <a:lstStyle/>
                    <a:p>
                      <a:pPr marL="0" marR="0">
                        <a:lnSpc>
                          <a:spcPct val="115000"/>
                        </a:lnSpc>
                        <a:spcBef>
                          <a:spcPts val="0"/>
                        </a:spcBef>
                        <a:spcAft>
                          <a:spcPts val="0"/>
                        </a:spcAft>
                      </a:pPr>
                      <a:r>
                        <a:rPr lang="en-US" sz="1000" dirty="0">
                          <a:effectLst/>
                        </a:rPr>
                        <a:t>21. Strategic oversight and readiness assessment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22"/>
                  </a:ext>
                </a:extLst>
              </a:tr>
              <a:tr h="167628">
                <a:tc>
                  <a:txBody>
                    <a:bodyPr/>
                    <a:lstStyle/>
                    <a:p>
                      <a:pPr marL="0" marR="0">
                        <a:lnSpc>
                          <a:spcPct val="115000"/>
                        </a:lnSpc>
                        <a:spcBef>
                          <a:spcPts val="0"/>
                        </a:spcBef>
                        <a:spcAft>
                          <a:spcPts val="0"/>
                        </a:spcAft>
                      </a:pPr>
                      <a:r>
                        <a:rPr lang="en-US" sz="1000" dirty="0">
                          <a:effectLst/>
                        </a:rPr>
                        <a:t>22. Team co-location</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23"/>
                  </a:ext>
                </a:extLst>
              </a:tr>
              <a:tr h="167628">
                <a:tc>
                  <a:txBody>
                    <a:bodyPr/>
                    <a:lstStyle/>
                    <a:p>
                      <a:pPr marL="0" marR="0">
                        <a:lnSpc>
                          <a:spcPct val="115000"/>
                        </a:lnSpc>
                        <a:spcBef>
                          <a:spcPts val="0"/>
                        </a:spcBef>
                        <a:spcAft>
                          <a:spcPts val="0"/>
                        </a:spcAft>
                      </a:pPr>
                      <a:r>
                        <a:rPr lang="en-US" sz="1000" dirty="0">
                          <a:effectLst/>
                        </a:rPr>
                        <a:t>23. Tiered NEPA process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24"/>
                  </a:ext>
                </a:extLst>
              </a:tr>
              <a:tr h="167628">
                <a:tc>
                  <a:txBody>
                    <a:bodyPr/>
                    <a:lstStyle/>
                    <a:p>
                      <a:pPr marL="0" marR="0">
                        <a:lnSpc>
                          <a:spcPct val="115000"/>
                        </a:lnSpc>
                        <a:spcBef>
                          <a:spcPts val="0"/>
                        </a:spcBef>
                        <a:spcAft>
                          <a:spcPts val="0"/>
                        </a:spcAft>
                      </a:pPr>
                      <a:r>
                        <a:rPr lang="en-US" sz="1000" dirty="0">
                          <a:effectLst/>
                        </a:rPr>
                        <a:t>24. Up-front environmental commitments</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sym typeface="Wingdings"/>
                        </a:rPr>
                        <a:t></a:t>
                      </a:r>
                      <a:endParaRPr lang="en-US" sz="1100" dirty="0">
                        <a:effectLst/>
                        <a:latin typeface="Calibri"/>
                        <a:ea typeface="Calibri"/>
                        <a:cs typeface="Times New Roman"/>
                      </a:endParaRPr>
                    </a:p>
                  </a:txBody>
                  <a:tcPr marL="65594" marR="65594" marT="0" marB="0"/>
                </a:tc>
                <a:tc>
                  <a:txBody>
                    <a:bodyPr/>
                    <a:lstStyle/>
                    <a:p>
                      <a:pPr marL="0" marR="0" algn="ctr">
                        <a:lnSpc>
                          <a:spcPct val="115000"/>
                        </a:lnSpc>
                        <a:spcBef>
                          <a:spcPts val="0"/>
                        </a:spcBef>
                        <a:spcAft>
                          <a:spcPts val="0"/>
                        </a:spcAft>
                      </a:pPr>
                      <a:r>
                        <a:rPr lang="en-US" sz="1000" dirty="0">
                          <a:effectLst/>
                        </a:rPr>
                        <a:t> </a:t>
                      </a:r>
                      <a:endParaRPr lang="en-US" sz="1100" dirty="0">
                        <a:effectLst/>
                        <a:latin typeface="Calibri"/>
                        <a:ea typeface="Calibri"/>
                        <a:cs typeface="Times New Roman"/>
                      </a:endParaRPr>
                    </a:p>
                  </a:txBody>
                  <a:tcPr marL="65594" marR="65594" marT="0" marB="0"/>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val="172930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US" dirty="0">
              <a:latin typeface="Arial" panose="020B0604020202020204" pitchFamily="34" charset="0"/>
            </a:endParaRPr>
          </a:p>
          <a:p>
            <a:pPr>
              <a:buClr>
                <a:schemeClr val="accent1"/>
              </a:buClr>
              <a:buFont typeface="Wingdings" panose="05000000000000000000" pitchFamily="2" charset="2"/>
              <a:buChar char="q"/>
            </a:pPr>
            <a:r>
              <a:rPr lang="en-US" dirty="0">
                <a:latin typeface="Arial" panose="020B0604020202020204" pitchFamily="34" charset="0"/>
              </a:rPr>
              <a:t> The </a:t>
            </a:r>
            <a:r>
              <a:rPr lang="en-US" b="1" u="sng" dirty="0">
                <a:latin typeface="Arial" panose="020B0604020202020204" pitchFamily="34" charset="0"/>
              </a:rPr>
              <a:t>QRG</a:t>
            </a:r>
            <a:r>
              <a:rPr lang="en-US" dirty="0">
                <a:latin typeface="Arial" panose="020B0604020202020204" pitchFamily="34" charset="0"/>
              </a:rPr>
              <a:t> introduces a </a:t>
            </a:r>
            <a:r>
              <a:rPr lang="en-US" b="1" i="1" u="sng" dirty="0">
                <a:latin typeface="Arial" panose="020B0604020202020204" pitchFamily="34" charset="0"/>
              </a:rPr>
              <a:t>New Step </a:t>
            </a:r>
            <a:r>
              <a:rPr lang="en-US" dirty="0">
                <a:latin typeface="Arial" panose="020B0604020202020204" pitchFamily="34" charset="0"/>
              </a:rPr>
              <a:t>in the process: </a:t>
            </a:r>
          </a:p>
          <a:p>
            <a:pPr lvl="1">
              <a:buClr>
                <a:schemeClr val="accent1"/>
              </a:buClr>
              <a:buFont typeface="Wingdings" panose="05000000000000000000" pitchFamily="2" charset="2"/>
              <a:buChar char="q"/>
            </a:pPr>
            <a:r>
              <a:rPr lang="en-US" dirty="0">
                <a:latin typeface="Arial" panose="020B0604020202020204" pitchFamily="34" charset="0"/>
              </a:rPr>
              <a:t> Notification of the project initiation and identification of the ADOT Environmental Planner early on </a:t>
            </a:r>
          </a:p>
          <a:p>
            <a:pPr>
              <a:buClr>
                <a:schemeClr val="accent1"/>
              </a:buClr>
              <a:buFont typeface="Wingdings" panose="05000000000000000000" pitchFamily="2" charset="2"/>
              <a:buChar char="q"/>
            </a:pPr>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sp>
        <p:nvSpPr>
          <p:cNvPr id="3" name="Title 2"/>
          <p:cNvSpPr>
            <a:spLocks noGrp="1"/>
          </p:cNvSpPr>
          <p:nvPr>
            <p:ph type="title"/>
          </p:nvPr>
        </p:nvSpPr>
        <p:spPr>
          <a:xfrm>
            <a:off x="304800" y="274638"/>
            <a:ext cx="7620000" cy="715962"/>
          </a:xfrm>
        </p:spPr>
        <p:txBody>
          <a:bodyPr/>
          <a:lstStyle/>
          <a:p>
            <a:r>
              <a:rPr lang="en-US" dirty="0"/>
              <a:t>Initiating ADOT Administered </a:t>
            </a:r>
            <a:br>
              <a:rPr lang="en-US" dirty="0"/>
            </a:br>
            <a:r>
              <a:rPr lang="en-US" dirty="0"/>
              <a:t>LPA project </a:t>
            </a:r>
          </a:p>
        </p:txBody>
      </p:sp>
      <p:pic>
        <p:nvPicPr>
          <p:cNvPr id="8" name="Picture 7"/>
          <p:cNvPicPr>
            <a:picLocks noChangeAspect="1"/>
          </p:cNvPicPr>
          <p:nvPr/>
        </p:nvPicPr>
        <p:blipFill>
          <a:blip r:embed="rId3"/>
          <a:stretch>
            <a:fillRect/>
          </a:stretch>
        </p:blipFill>
        <p:spPr>
          <a:xfrm>
            <a:off x="0" y="3124199"/>
            <a:ext cx="9144000" cy="3040455"/>
          </a:xfrm>
          <a:prstGeom prst="rect">
            <a:avLst/>
          </a:prstGeom>
        </p:spPr>
      </p:pic>
    </p:spTree>
    <p:extLst>
      <p:ext uri="{BB962C8B-B14F-4D97-AF65-F5344CB8AC3E}">
        <p14:creationId xmlns:p14="http://schemas.microsoft.com/office/powerpoint/2010/main" val="1812668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39486" y="1524000"/>
            <a:ext cx="8610600" cy="4812624"/>
          </a:xfrm>
        </p:spPr>
        <p:txBody>
          <a:bodyPr/>
          <a:lstStyle/>
          <a:p>
            <a:pPr marL="457200" indent="-457200">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QRG</a:t>
            </a:r>
            <a:r>
              <a:rPr lang="en-US" u="sng" dirty="0">
                <a:latin typeface="Arial" panose="020B0604020202020204" pitchFamily="34" charset="0"/>
              </a:rPr>
              <a:t> </a:t>
            </a:r>
            <a:r>
              <a:rPr lang="en-US" dirty="0">
                <a:latin typeface="Arial" panose="020B0604020202020204" pitchFamily="34" charset="0"/>
              </a:rPr>
              <a:t>highlights that consultant procurement is dependent on the type of project administration.</a:t>
            </a:r>
          </a:p>
          <a:p>
            <a:pPr marL="457200" indent="-457200">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QRG</a:t>
            </a:r>
            <a:r>
              <a:rPr lang="en-US" dirty="0">
                <a:latin typeface="Arial" panose="020B0604020202020204" pitchFamily="34" charset="0"/>
              </a:rPr>
              <a:t> introduces a </a:t>
            </a:r>
            <a:r>
              <a:rPr lang="en-US" b="1" i="1" u="sng" dirty="0">
                <a:latin typeface="Arial" panose="020B0604020202020204" pitchFamily="34" charset="0"/>
              </a:rPr>
              <a:t>New Step </a:t>
            </a:r>
            <a:r>
              <a:rPr lang="en-US" dirty="0">
                <a:latin typeface="Arial" panose="020B0604020202020204" pitchFamily="34" charset="0"/>
              </a:rPr>
              <a:t>in the process: ADOT Environmental Planner can review the consultant proposal.</a:t>
            </a:r>
          </a:p>
          <a:p>
            <a:endParaRPr lang="en-US" dirty="0">
              <a:latin typeface="Arial" panose="020B0604020202020204" pitchFamily="34" charset="0"/>
            </a:endParaRPr>
          </a:p>
        </p:txBody>
      </p:sp>
      <p:sp>
        <p:nvSpPr>
          <p:cNvPr id="3" name="Title 2"/>
          <p:cNvSpPr>
            <a:spLocks noGrp="1"/>
          </p:cNvSpPr>
          <p:nvPr>
            <p:ph type="title"/>
          </p:nvPr>
        </p:nvSpPr>
        <p:spPr/>
        <p:txBody>
          <a:bodyPr/>
          <a:lstStyle/>
          <a:p>
            <a:r>
              <a:rPr lang="en-US" dirty="0"/>
              <a:t>ADOT IGA and Consultant Procurement</a:t>
            </a:r>
          </a:p>
        </p:txBody>
      </p:sp>
      <p:pic>
        <p:nvPicPr>
          <p:cNvPr id="7" name="Picture 6"/>
          <p:cNvPicPr>
            <a:picLocks noChangeAspect="1"/>
          </p:cNvPicPr>
          <p:nvPr/>
        </p:nvPicPr>
        <p:blipFill>
          <a:blip r:embed="rId3"/>
          <a:stretch>
            <a:fillRect/>
          </a:stretch>
        </p:blipFill>
        <p:spPr>
          <a:xfrm>
            <a:off x="310923" y="3429000"/>
            <a:ext cx="8674086" cy="2907624"/>
          </a:xfrm>
          <a:prstGeom prst="rect">
            <a:avLst/>
          </a:prstGeom>
        </p:spPr>
      </p:pic>
    </p:spTree>
    <p:extLst>
      <p:ext uri="{BB962C8B-B14F-4D97-AF65-F5344CB8AC3E}">
        <p14:creationId xmlns:p14="http://schemas.microsoft.com/office/powerpoint/2010/main" val="2856675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524000"/>
            <a:ext cx="8610600" cy="4876800"/>
          </a:xfrm>
        </p:spPr>
        <p:txBody>
          <a:bodyPr/>
          <a:lstStyle/>
          <a:p>
            <a:pPr marL="346075" indent="-346075">
              <a:buClr>
                <a:schemeClr val="accent1"/>
              </a:buClr>
              <a:buFont typeface="Wingdings" panose="05000000000000000000" pitchFamily="2" charset="2"/>
              <a:buChar char="q"/>
            </a:pPr>
            <a:r>
              <a:rPr lang="en-US" sz="2200" dirty="0">
                <a:latin typeface="Arial" panose="020B0604020202020204" pitchFamily="34" charset="0"/>
              </a:rPr>
              <a:t>The </a:t>
            </a:r>
            <a:r>
              <a:rPr lang="en-US" sz="2200" b="1" u="sng" dirty="0">
                <a:latin typeface="Arial" panose="020B0604020202020204" pitchFamily="34" charset="0"/>
              </a:rPr>
              <a:t>QRG</a:t>
            </a:r>
            <a:r>
              <a:rPr lang="en-US" sz="2200" dirty="0">
                <a:latin typeface="Arial" panose="020B0604020202020204" pitchFamily="34" charset="0"/>
              </a:rPr>
              <a:t> stresses that ADOT Environmental Planning involvement in LPA projects </a:t>
            </a:r>
            <a:r>
              <a:rPr lang="en-US" sz="2200" b="1" i="1" dirty="0">
                <a:latin typeface="Arial" panose="020B0604020202020204" pitchFamily="34" charset="0"/>
              </a:rPr>
              <a:t>can begin as early as preliminary scoping </a:t>
            </a:r>
            <a:r>
              <a:rPr lang="en-US" sz="2200" dirty="0">
                <a:latin typeface="Arial" panose="020B0604020202020204" pitchFamily="34" charset="0"/>
              </a:rPr>
              <a:t>during planning and programming phase. </a:t>
            </a:r>
          </a:p>
          <a:p>
            <a:pPr marL="346075" indent="-346075">
              <a:buClr>
                <a:schemeClr val="accent1"/>
              </a:buClr>
              <a:buFont typeface="Wingdings" panose="05000000000000000000" pitchFamily="2" charset="2"/>
              <a:buChar char="q"/>
            </a:pPr>
            <a:r>
              <a:rPr lang="en-US" sz="2200" dirty="0">
                <a:latin typeface="Arial" panose="020B0604020202020204" pitchFamily="34" charset="0"/>
              </a:rPr>
              <a:t>ADOT encourages LPAs to conduct preliminary scoping early and as thoroughly as possible to evaluate cost estimates before the projects are included in a TIP to ensure that sufficient funding is secured.</a:t>
            </a:r>
          </a:p>
          <a:p>
            <a:pPr marL="346075" indent="-346075">
              <a:buClr>
                <a:schemeClr val="accent1"/>
              </a:buClr>
              <a:buFont typeface="Wingdings" panose="05000000000000000000" pitchFamily="2" charset="2"/>
              <a:buChar char="q"/>
            </a:pPr>
            <a:r>
              <a:rPr lang="en-US" sz="2200" dirty="0">
                <a:latin typeface="Arial" panose="020B0604020202020204" pitchFamily="34" charset="0"/>
              </a:rPr>
              <a:t>ADOT Environmental Planning can be contacted during scoping pre-TIP and post-TIP to provide assistance on NEPA requirements. </a:t>
            </a:r>
          </a:p>
          <a:p>
            <a:endParaRPr lang="en-US" dirty="0">
              <a:latin typeface="Arial" panose="020B0604020202020204" pitchFamily="34" charset="0"/>
            </a:endParaRPr>
          </a:p>
        </p:txBody>
      </p:sp>
      <p:sp>
        <p:nvSpPr>
          <p:cNvPr id="3" name="Title 2"/>
          <p:cNvSpPr>
            <a:spLocks noGrp="1"/>
          </p:cNvSpPr>
          <p:nvPr>
            <p:ph type="title"/>
          </p:nvPr>
        </p:nvSpPr>
        <p:spPr/>
        <p:txBody>
          <a:bodyPr/>
          <a:lstStyle/>
          <a:p>
            <a:r>
              <a:rPr lang="en-US" dirty="0"/>
              <a:t>Assistance During Scoping Phase</a:t>
            </a:r>
          </a:p>
        </p:txBody>
      </p:sp>
      <p:pic>
        <p:nvPicPr>
          <p:cNvPr id="4" name="Picture 3"/>
          <p:cNvPicPr>
            <a:picLocks noChangeAspect="1"/>
          </p:cNvPicPr>
          <p:nvPr/>
        </p:nvPicPr>
        <p:blipFill>
          <a:blip r:embed="rId3"/>
          <a:stretch>
            <a:fillRect/>
          </a:stretch>
        </p:blipFill>
        <p:spPr>
          <a:xfrm>
            <a:off x="1341120" y="5029200"/>
            <a:ext cx="6038850" cy="1600200"/>
          </a:xfrm>
          <a:prstGeom prst="rect">
            <a:avLst/>
          </a:prstGeom>
        </p:spPr>
      </p:pic>
    </p:spTree>
    <p:extLst>
      <p:ext uri="{BB962C8B-B14F-4D97-AF65-F5344CB8AC3E}">
        <p14:creationId xmlns:p14="http://schemas.microsoft.com/office/powerpoint/2010/main" val="3556295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04800" y="3200400"/>
            <a:ext cx="8610600" cy="3276600"/>
          </a:xfrm>
        </p:spPr>
        <p:txBody>
          <a:bodyPr/>
          <a:lstStyle/>
          <a:p>
            <a:pPr marL="401638" indent="-401638">
              <a:buClr>
                <a:schemeClr val="accent1"/>
              </a:buClr>
              <a:buFont typeface="Wingdings" panose="05000000000000000000" pitchFamily="2" charset="2"/>
              <a:buChar char="q"/>
            </a:pPr>
            <a:r>
              <a:rPr lang="en-US" sz="2200" dirty="0">
                <a:latin typeface="Arial" panose="020B0604020202020204" pitchFamily="34" charset="0"/>
              </a:rPr>
              <a:t>Preliminary Engineering , the environmental review process, and NEPA approval occur within the Development/Design Phase</a:t>
            </a:r>
          </a:p>
          <a:p>
            <a:pPr marL="401638" indent="-401638">
              <a:buClr>
                <a:schemeClr val="accent1"/>
              </a:buClr>
              <a:buFont typeface="Wingdings" panose="05000000000000000000" pitchFamily="2" charset="2"/>
              <a:buChar char="q"/>
            </a:pPr>
            <a:r>
              <a:rPr lang="en-US" sz="2200" dirty="0">
                <a:latin typeface="Arial" panose="020B0604020202020204" pitchFamily="34" charset="0"/>
              </a:rPr>
              <a:t>Various environmental analysis may be required and coordination between disciplines is essential.</a:t>
            </a:r>
          </a:p>
          <a:p>
            <a:pPr marL="401638" indent="-401638">
              <a:buClr>
                <a:schemeClr val="accent1"/>
              </a:buClr>
              <a:buFont typeface="Wingdings" panose="05000000000000000000" pitchFamily="2" charset="2"/>
              <a:buChar char="q"/>
            </a:pPr>
            <a:r>
              <a:rPr lang="en-US" sz="2200" dirty="0">
                <a:latin typeface="Arial" panose="020B0604020202020204" pitchFamily="34" charset="0"/>
              </a:rPr>
              <a:t>Identifying and managing the project critical path, meaning accounting for the “other environmental laws” such as NHPA, ESA, CWA, Section 4(f), is also essential, because these typically dictate the environmental component of a project schedule. Communicate changes to the Project Team. </a:t>
            </a:r>
          </a:p>
        </p:txBody>
      </p:sp>
      <p:sp>
        <p:nvSpPr>
          <p:cNvPr id="3" name="Title 2"/>
          <p:cNvSpPr>
            <a:spLocks noGrp="1"/>
          </p:cNvSpPr>
          <p:nvPr>
            <p:ph type="title"/>
          </p:nvPr>
        </p:nvSpPr>
        <p:spPr/>
        <p:txBody>
          <a:bodyPr/>
          <a:lstStyle/>
          <a:p>
            <a:r>
              <a:rPr lang="en-US" dirty="0"/>
              <a:t>Assistance During Development Phase</a:t>
            </a:r>
          </a:p>
        </p:txBody>
      </p:sp>
      <p:pic>
        <p:nvPicPr>
          <p:cNvPr id="7" name="Picture 6"/>
          <p:cNvPicPr>
            <a:picLocks noChangeAspect="1"/>
          </p:cNvPicPr>
          <p:nvPr/>
        </p:nvPicPr>
        <p:blipFill>
          <a:blip r:embed="rId3"/>
          <a:stretch>
            <a:fillRect/>
          </a:stretch>
        </p:blipFill>
        <p:spPr>
          <a:xfrm>
            <a:off x="1157287" y="1295400"/>
            <a:ext cx="5762625" cy="1905000"/>
          </a:xfrm>
          <a:prstGeom prst="rect">
            <a:avLst/>
          </a:prstGeom>
        </p:spPr>
      </p:pic>
    </p:spTree>
    <p:extLst>
      <p:ext uri="{BB962C8B-B14F-4D97-AF65-F5344CB8AC3E}">
        <p14:creationId xmlns:p14="http://schemas.microsoft.com/office/powerpoint/2010/main" val="16638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Coordination and Communication </a:t>
            </a:r>
          </a:p>
        </p:txBody>
      </p:sp>
      <p:pic>
        <p:nvPicPr>
          <p:cNvPr id="5" name="Picture 4"/>
          <p:cNvPicPr>
            <a:picLocks noChangeAspect="1"/>
          </p:cNvPicPr>
          <p:nvPr/>
        </p:nvPicPr>
        <p:blipFill>
          <a:blip r:embed="rId3"/>
          <a:stretch>
            <a:fillRect/>
          </a:stretch>
        </p:blipFill>
        <p:spPr>
          <a:xfrm>
            <a:off x="5486400" y="2133600"/>
            <a:ext cx="3305175" cy="3276600"/>
          </a:xfrm>
          <a:prstGeom prst="rect">
            <a:avLst/>
          </a:prstGeom>
        </p:spPr>
      </p:pic>
      <p:pic>
        <p:nvPicPr>
          <p:cNvPr id="8" name="Content Placeholder 7"/>
          <p:cNvPicPr>
            <a:picLocks noGrp="1" noChangeAspect="1"/>
          </p:cNvPicPr>
          <p:nvPr>
            <p:ph sz="quarter" idx="10"/>
          </p:nvPr>
        </p:nvPicPr>
        <p:blipFill rotWithShape="1">
          <a:blip r:embed="rId4" cstate="print">
            <a:extLst>
              <a:ext uri="{28A0092B-C50C-407E-A947-70E740481C1C}">
                <a14:useLocalDpi xmlns:a14="http://schemas.microsoft.com/office/drawing/2010/main" val="0"/>
              </a:ext>
            </a:extLst>
          </a:blip>
          <a:srcRect l="7180" t="11614" r="41969" b="14156"/>
          <a:stretch/>
        </p:blipFill>
        <p:spPr>
          <a:xfrm>
            <a:off x="685800" y="1524000"/>
            <a:ext cx="4572000" cy="5157137"/>
          </a:xfrm>
        </p:spPr>
      </p:pic>
    </p:spTree>
    <p:extLst>
      <p:ext uri="{BB962C8B-B14F-4D97-AF65-F5344CB8AC3E}">
        <p14:creationId xmlns:p14="http://schemas.microsoft.com/office/powerpoint/2010/main" val="3508323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512763" indent="-512763">
              <a:buClr>
                <a:schemeClr val="accent1"/>
              </a:buClr>
              <a:buFont typeface="Wingdings" panose="05000000000000000000" pitchFamily="2" charset="2"/>
              <a:buChar char="q"/>
            </a:pPr>
            <a:r>
              <a:rPr lang="en-US" dirty="0">
                <a:latin typeface="Arial" panose="020B0604020202020204" pitchFamily="34" charset="0"/>
              </a:rPr>
              <a:t>The QRG introduces a New Step in the process: </a:t>
            </a:r>
          </a:p>
          <a:p>
            <a:pPr marL="512763" lvl="1" indent="-512763">
              <a:buClr>
                <a:schemeClr val="accent1"/>
              </a:buClr>
              <a:buFont typeface="Wingdings" panose="05000000000000000000" pitchFamily="2" charset="2"/>
              <a:buChar char="q"/>
            </a:pPr>
            <a:r>
              <a:rPr lang="en-US" dirty="0">
                <a:latin typeface="Arial" panose="020B0604020202020204" pitchFamily="34" charset="0"/>
              </a:rPr>
              <a:t>Creating a </a:t>
            </a:r>
            <a:r>
              <a:rPr lang="en-US" i="1" dirty="0">
                <a:latin typeface="Arial" panose="020B0604020202020204" pitchFamily="34" charset="0"/>
              </a:rPr>
              <a:t>communication protocol </a:t>
            </a:r>
            <a:r>
              <a:rPr lang="en-US" dirty="0">
                <a:latin typeface="Arial" panose="020B0604020202020204" pitchFamily="34" charset="0"/>
              </a:rPr>
              <a:t>upfront for all projects, so all team members know the communication chain. </a:t>
            </a:r>
          </a:p>
          <a:p>
            <a:pPr marL="512763" indent="-512763">
              <a:buClr>
                <a:schemeClr val="accent1"/>
              </a:buClr>
              <a:buFont typeface="Wingdings" panose="05000000000000000000" pitchFamily="2" charset="2"/>
              <a:buChar char="q"/>
            </a:pPr>
            <a:r>
              <a:rPr lang="en-US" dirty="0">
                <a:latin typeface="Arial" panose="020B0604020202020204" pitchFamily="34" charset="0"/>
              </a:rPr>
              <a:t>The </a:t>
            </a:r>
            <a:r>
              <a:rPr lang="en-US" b="1" u="sng" dirty="0">
                <a:latin typeface="Arial" panose="020B0604020202020204" pitchFamily="34" charset="0"/>
              </a:rPr>
              <a:t>QRG</a:t>
            </a:r>
            <a:r>
              <a:rPr lang="en-US" dirty="0">
                <a:latin typeface="Arial" panose="020B0604020202020204" pitchFamily="34" charset="0"/>
              </a:rPr>
              <a:t> lays out the steps to be taken when communication breakdown occurs. Don’t wait! </a:t>
            </a:r>
          </a:p>
          <a:p>
            <a:pPr marL="512763" indent="-512763">
              <a:buClr>
                <a:schemeClr val="accent1"/>
              </a:buClr>
              <a:buFont typeface="Wingdings" panose="05000000000000000000" pitchFamily="2" charset="2"/>
              <a:buChar char="q"/>
            </a:pPr>
            <a:r>
              <a:rPr lang="en-US" dirty="0">
                <a:latin typeface="Arial" panose="020B0604020202020204" pitchFamily="34" charset="0"/>
              </a:rPr>
              <a:t>LPAs and consultants are encouraged to consult the ADOT Environmental Planning Quality Control Plan. </a:t>
            </a:r>
          </a:p>
          <a:p>
            <a:pPr marL="1084263" lvl="1" indent="-512763">
              <a:spcAft>
                <a:spcPts val="600"/>
              </a:spcAft>
              <a:buClr>
                <a:schemeClr val="accent1"/>
              </a:buClr>
              <a:buNone/>
            </a:pPr>
            <a:r>
              <a:rPr lang="en-US" sz="1600" dirty="0">
                <a:latin typeface="Arial" panose="020B0604020202020204" pitchFamily="34" charset="0"/>
                <a:hlinkClick r:id="rId3"/>
              </a:rPr>
              <a:t>http://azdot.gov/business/environmental-planning/additional-resources</a:t>
            </a:r>
            <a:endParaRPr lang="en-US" sz="1600" dirty="0">
              <a:latin typeface="Arial" panose="020B0604020202020204" pitchFamily="34" charset="0"/>
            </a:endParaRPr>
          </a:p>
          <a:p>
            <a:pPr marL="512763" indent="-512763">
              <a:buClr>
                <a:schemeClr val="accent1"/>
              </a:buClr>
              <a:buFont typeface="Wingdings" panose="05000000000000000000" pitchFamily="2" charset="2"/>
              <a:buChar char="q"/>
            </a:pPr>
            <a:r>
              <a:rPr lang="en-US" dirty="0">
                <a:latin typeface="Arial" panose="020B0604020202020204" pitchFamily="34" charset="0"/>
              </a:rPr>
              <a:t>The approach to project should always be to keep quality in mind from the beginning.</a:t>
            </a:r>
          </a:p>
          <a:p>
            <a:endParaRPr lang="en-US" dirty="0">
              <a:latin typeface="Arial" panose="020B0604020202020204" pitchFamily="34" charset="0"/>
            </a:endParaRPr>
          </a:p>
        </p:txBody>
      </p:sp>
      <p:sp>
        <p:nvSpPr>
          <p:cNvPr id="3" name="Title 2"/>
          <p:cNvSpPr>
            <a:spLocks noGrp="1"/>
          </p:cNvSpPr>
          <p:nvPr>
            <p:ph type="title"/>
          </p:nvPr>
        </p:nvSpPr>
        <p:spPr/>
        <p:txBody>
          <a:bodyPr/>
          <a:lstStyle/>
          <a:p>
            <a:r>
              <a:rPr lang="en-US" dirty="0"/>
              <a:t>Coordination, Communication, Documentation, QA/QC</a:t>
            </a:r>
          </a:p>
        </p:txBody>
      </p:sp>
    </p:spTree>
    <p:extLst>
      <p:ext uri="{BB962C8B-B14F-4D97-AF65-F5344CB8AC3E}">
        <p14:creationId xmlns:p14="http://schemas.microsoft.com/office/powerpoint/2010/main" val="3148368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524000"/>
            <a:ext cx="8915400" cy="4876800"/>
          </a:xfrm>
        </p:spPr>
        <p:txBody>
          <a:bodyPr/>
          <a:lstStyle/>
          <a:p>
            <a:pPr marL="346075" indent="-346075">
              <a:spcAft>
                <a:spcPts val="600"/>
              </a:spcAft>
              <a:buClr>
                <a:schemeClr val="accent1"/>
              </a:buClr>
              <a:buFont typeface="Wingdings" panose="05000000000000000000" pitchFamily="2" charset="2"/>
              <a:buChar char="q"/>
            </a:pPr>
            <a:r>
              <a:rPr lang="en-US" dirty="0">
                <a:latin typeface="Arial" panose="020B0604020202020204" pitchFamily="34" charset="0"/>
              </a:rPr>
              <a:t>Challenge – expediting environmental review for LPA Program</a:t>
            </a:r>
          </a:p>
          <a:p>
            <a:pPr marL="346075" indent="-346075">
              <a:spcAft>
                <a:spcPts val="600"/>
              </a:spcAft>
              <a:buClr>
                <a:schemeClr val="accent1"/>
              </a:buClr>
              <a:buFont typeface="Wingdings" panose="05000000000000000000" pitchFamily="2" charset="2"/>
              <a:buChar char="q"/>
            </a:pPr>
            <a:r>
              <a:rPr lang="en-US" dirty="0">
                <a:latin typeface="Arial" panose="020B0604020202020204" pitchFamily="34" charset="0"/>
              </a:rPr>
              <a:t> ADOT SHRP2 took a holistic approach to the solution – Look at “constraints” in overall process not just “environmental”</a:t>
            </a:r>
          </a:p>
          <a:p>
            <a:pPr marL="346075" indent="-346075">
              <a:spcAft>
                <a:spcPts val="600"/>
              </a:spcAft>
              <a:buClr>
                <a:schemeClr val="accent1"/>
              </a:buClr>
              <a:buFont typeface="Wingdings" panose="05000000000000000000" pitchFamily="2" charset="2"/>
              <a:buChar char="q"/>
            </a:pPr>
            <a:r>
              <a:rPr lang="en-US" dirty="0">
                <a:latin typeface="Arial" panose="020B0604020202020204" pitchFamily="34" charset="0"/>
              </a:rPr>
              <a:t> </a:t>
            </a:r>
            <a:r>
              <a:rPr lang="en-US" b="1" u="sng" dirty="0">
                <a:latin typeface="Arial" panose="020B0604020202020204" pitchFamily="34" charset="0"/>
              </a:rPr>
              <a:t>QRG</a:t>
            </a:r>
            <a:r>
              <a:rPr lang="en-US" dirty="0">
                <a:latin typeface="Arial" panose="020B0604020202020204" pitchFamily="34" charset="0"/>
              </a:rPr>
              <a:t> created as a tool for all members of a Project Team</a:t>
            </a:r>
            <a:endParaRPr lang="en-US" b="1" u="sng" dirty="0">
              <a:latin typeface="Arial" panose="020B0604020202020204" pitchFamily="34" charset="0"/>
            </a:endParaRPr>
          </a:p>
          <a:p>
            <a:pPr marL="346075" indent="-346075">
              <a:spcAft>
                <a:spcPts val="600"/>
              </a:spcAft>
              <a:buClr>
                <a:schemeClr val="accent1"/>
              </a:buClr>
              <a:buFont typeface="Wingdings" panose="05000000000000000000" pitchFamily="2" charset="2"/>
              <a:buChar char="q"/>
            </a:pPr>
            <a:r>
              <a:rPr lang="en-US" dirty="0">
                <a:latin typeface="Arial" panose="020B0604020202020204" pitchFamily="34" charset="0"/>
              </a:rPr>
              <a:t> </a:t>
            </a:r>
            <a:r>
              <a:rPr lang="en-US" b="1" u="sng" dirty="0">
                <a:latin typeface="Arial" panose="020B0604020202020204" pitchFamily="34" charset="0"/>
              </a:rPr>
              <a:t>QRG</a:t>
            </a:r>
            <a:r>
              <a:rPr lang="en-US" dirty="0">
                <a:latin typeface="Arial" panose="020B0604020202020204" pitchFamily="34" charset="0"/>
              </a:rPr>
              <a:t> – easy access to key points of the process</a:t>
            </a:r>
            <a:endParaRPr lang="en-US" dirty="0">
              <a:solidFill>
                <a:prstClr val="black"/>
              </a:solidFill>
              <a:latin typeface="Arial" panose="020B0604020202020204" pitchFamily="34" charset="0"/>
            </a:endParaRPr>
          </a:p>
          <a:p>
            <a:pPr marL="631825" lvl="2" indent="-346075">
              <a:buClr>
                <a:schemeClr val="accent1"/>
              </a:buClr>
              <a:buFont typeface="Wingdings" panose="05000000000000000000" pitchFamily="2" charset="2"/>
              <a:buChar char="q"/>
            </a:pPr>
            <a:r>
              <a:rPr lang="en-US" dirty="0">
                <a:latin typeface="Arial" panose="020B0604020202020204" pitchFamily="34" charset="0"/>
              </a:rPr>
              <a:t>Emphasize earlier involvement of key Project Team staff</a:t>
            </a:r>
          </a:p>
          <a:p>
            <a:pPr marL="631825" lvl="2" indent="-346075">
              <a:buClr>
                <a:schemeClr val="accent1"/>
              </a:buClr>
              <a:buFont typeface="Wingdings" panose="05000000000000000000" pitchFamily="2" charset="2"/>
              <a:buChar char="q"/>
            </a:pPr>
            <a:r>
              <a:rPr lang="en-US" dirty="0">
                <a:latin typeface="Arial" panose="020B0604020202020204" pitchFamily="34" charset="0"/>
              </a:rPr>
              <a:t>Emphasize early scoping and budgets to support Design</a:t>
            </a:r>
          </a:p>
          <a:p>
            <a:pPr marL="631825" lvl="2" indent="-346075">
              <a:buClr>
                <a:schemeClr val="accent1"/>
              </a:buClr>
              <a:buFont typeface="Wingdings" panose="05000000000000000000" pitchFamily="2" charset="2"/>
              <a:buChar char="q"/>
            </a:pPr>
            <a:r>
              <a:rPr lang="en-US" dirty="0">
                <a:latin typeface="Arial" panose="020B0604020202020204" pitchFamily="34" charset="0"/>
              </a:rPr>
              <a:t>Emphasis on the importance of communication – connected Project Team to overcome additional “layers” with LPA Projects</a:t>
            </a:r>
          </a:p>
          <a:p>
            <a:pPr marL="631825" lvl="2" indent="-346075">
              <a:buClr>
                <a:schemeClr val="accent1"/>
              </a:buClr>
              <a:buFont typeface="Wingdings" panose="05000000000000000000" pitchFamily="2" charset="2"/>
              <a:buChar char="q"/>
            </a:pPr>
            <a:r>
              <a:rPr lang="en-US" dirty="0">
                <a:latin typeface="Arial" panose="020B0604020202020204" pitchFamily="34" charset="0"/>
              </a:rPr>
              <a:t>Highlight Key Points for easy access to Project Team</a:t>
            </a:r>
          </a:p>
          <a:p>
            <a:pPr marL="346075" lvl="0" indent="-346075">
              <a:spcAft>
                <a:spcPts val="600"/>
              </a:spcAft>
              <a:buClr>
                <a:srgbClr val="4F81BD"/>
              </a:buClr>
              <a:buFont typeface="Wingdings" panose="05000000000000000000" pitchFamily="2" charset="2"/>
              <a:buChar char="q"/>
            </a:pPr>
            <a:r>
              <a:rPr lang="en-US" dirty="0">
                <a:solidFill>
                  <a:prstClr val="black"/>
                </a:solidFill>
                <a:latin typeface="Arial" panose="020B0604020202020204" pitchFamily="34" charset="0"/>
              </a:rPr>
              <a:t> Result: </a:t>
            </a:r>
            <a:r>
              <a:rPr lang="en-US" i="1" dirty="0">
                <a:solidFill>
                  <a:prstClr val="black"/>
                </a:solidFill>
                <a:latin typeface="Arial" panose="020B0604020202020204" pitchFamily="34" charset="0"/>
              </a:rPr>
              <a:t>Expediting Project Delivery</a:t>
            </a:r>
            <a:endParaRPr lang="en-US" i="1" dirty="0">
              <a:latin typeface="Arial" panose="020B0604020202020204" pitchFamily="34" charset="0"/>
            </a:endParaRPr>
          </a:p>
        </p:txBody>
      </p:sp>
      <p:sp>
        <p:nvSpPr>
          <p:cNvPr id="3" name="Title 2"/>
          <p:cNvSpPr>
            <a:spLocks noGrp="1"/>
          </p:cNvSpPr>
          <p:nvPr>
            <p:ph type="title"/>
          </p:nvPr>
        </p:nvSpPr>
        <p:spPr/>
        <p:txBody>
          <a:bodyPr/>
          <a:lstStyle/>
          <a:p>
            <a:r>
              <a:rPr lang="en-US" dirty="0"/>
              <a:t>Summary – Expediting Project </a:t>
            </a:r>
            <a:br>
              <a:rPr lang="en-US" dirty="0"/>
            </a:br>
            <a:r>
              <a:rPr lang="en-US" dirty="0"/>
              <a:t>Delivery</a:t>
            </a:r>
          </a:p>
        </p:txBody>
      </p:sp>
    </p:spTree>
    <p:extLst>
      <p:ext uri="{BB962C8B-B14F-4D97-AF65-F5344CB8AC3E}">
        <p14:creationId xmlns:p14="http://schemas.microsoft.com/office/powerpoint/2010/main" val="320229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828800"/>
            <a:ext cx="8610600" cy="4572000"/>
          </a:xfrm>
        </p:spPr>
        <p:txBody>
          <a:bodyPr/>
          <a:lstStyle/>
          <a:p>
            <a:pPr lvl="0" indent="0">
              <a:spcBef>
                <a:spcPts val="0"/>
              </a:spcBef>
              <a:buClrTx/>
              <a:buNone/>
            </a:pPr>
            <a:r>
              <a:rPr lang="en-US" sz="1600" dirty="0">
                <a:solidFill>
                  <a:prstClr val="black"/>
                </a:solidFill>
                <a:latin typeface="Arial" panose="020B0604020202020204" pitchFamily="34" charset="0"/>
                <a:sym typeface="Wingdings" panose="05000000000000000000" pitchFamily="2" charset="2"/>
              </a:rPr>
              <a:t>Paul O’Brien, P.E., </a:t>
            </a:r>
            <a:r>
              <a:rPr lang="en-US" sz="1600" dirty="0">
                <a:solidFill>
                  <a:prstClr val="black"/>
                </a:solidFill>
                <a:latin typeface="Arial" panose="020B0604020202020204" pitchFamily="34" charset="0"/>
                <a:sym typeface="Wingdings" panose="05000000000000000000" pitchFamily="2" charset="2"/>
                <a:hlinkClick r:id="rId3"/>
              </a:rPr>
              <a:t>pobrien@azdot.gov</a:t>
            </a:r>
            <a:endParaRPr lang="en-US" sz="1600" dirty="0">
              <a:solidFill>
                <a:prstClr val="black"/>
              </a:solidFill>
              <a:latin typeface="Arial" panose="020B0604020202020204" pitchFamily="34" charset="0"/>
              <a:sym typeface="Wingdings" panose="05000000000000000000" pitchFamily="2" charset="2"/>
            </a:endParaRPr>
          </a:p>
          <a:p>
            <a:pPr lvl="0" indent="0">
              <a:spcBef>
                <a:spcPts val="0"/>
              </a:spcBef>
              <a:buClrTx/>
              <a:buNone/>
            </a:pPr>
            <a:r>
              <a:rPr lang="en-US" sz="1600" dirty="0">
                <a:solidFill>
                  <a:prstClr val="black"/>
                </a:solidFill>
                <a:latin typeface="Arial" panose="020B0604020202020204" pitchFamily="34" charset="0"/>
                <a:sym typeface="Wingdings" panose="05000000000000000000" pitchFamily="2" charset="2"/>
              </a:rPr>
              <a:t>ADOT Environmental Planning Administrator</a:t>
            </a:r>
          </a:p>
          <a:p>
            <a:pPr lvl="0" indent="0">
              <a:spcBef>
                <a:spcPts val="0"/>
              </a:spcBef>
              <a:buClrTx/>
              <a:buNone/>
            </a:pPr>
            <a:endParaRPr lang="en-US" sz="1600" dirty="0">
              <a:solidFill>
                <a:prstClr val="black"/>
              </a:solidFill>
              <a:latin typeface="Arial" panose="020B0604020202020204" pitchFamily="34" charset="0"/>
              <a:sym typeface="Wingdings" panose="05000000000000000000" pitchFamily="2" charset="2"/>
            </a:endParaRPr>
          </a:p>
          <a:p>
            <a:pPr indent="0">
              <a:spcBef>
                <a:spcPts val="0"/>
              </a:spcBef>
              <a:buClrTx/>
              <a:buNone/>
            </a:pPr>
            <a:r>
              <a:rPr lang="en-US" sz="1600" dirty="0">
                <a:solidFill>
                  <a:prstClr val="black"/>
                </a:solidFill>
                <a:latin typeface="Arial" panose="020B0604020202020204" pitchFamily="34" charset="0"/>
                <a:sym typeface="Wingdings" panose="05000000000000000000" pitchFamily="2" charset="2"/>
              </a:rPr>
              <a:t>Jodi Rooney, </a:t>
            </a:r>
            <a:r>
              <a:rPr lang="en-US" sz="1600" dirty="0">
                <a:solidFill>
                  <a:prstClr val="black"/>
                </a:solidFill>
                <a:latin typeface="Arial" panose="020B0604020202020204" pitchFamily="34" charset="0"/>
                <a:sym typeface="Wingdings" panose="05000000000000000000" pitchFamily="2" charset="2"/>
                <a:hlinkClick r:id="rId4"/>
              </a:rPr>
              <a:t>jrooney@azdot.gov</a:t>
            </a:r>
            <a:endParaRPr lang="en-US" sz="1600" dirty="0">
              <a:solidFill>
                <a:prstClr val="black"/>
              </a:solidFill>
              <a:latin typeface="Arial" panose="020B0604020202020204" pitchFamily="34" charset="0"/>
              <a:sym typeface="Wingdings" panose="05000000000000000000" pitchFamily="2" charset="2"/>
            </a:endParaRPr>
          </a:p>
          <a:p>
            <a:pPr lvl="0" indent="0">
              <a:spcBef>
                <a:spcPts val="0"/>
              </a:spcBef>
              <a:buClrTx/>
              <a:buNone/>
            </a:pPr>
            <a:r>
              <a:rPr lang="en-US" sz="1600" dirty="0">
                <a:solidFill>
                  <a:prstClr val="black"/>
                </a:solidFill>
                <a:latin typeface="Arial" panose="020B0604020202020204" pitchFamily="34" charset="0"/>
                <a:sym typeface="Wingdings" panose="05000000000000000000" pitchFamily="2" charset="2"/>
              </a:rPr>
              <a:t>Manager, ADOT Local Public Agency Program</a:t>
            </a:r>
          </a:p>
          <a:p>
            <a:pPr lvl="0" indent="0">
              <a:spcBef>
                <a:spcPts val="0"/>
              </a:spcBef>
              <a:buClrTx/>
              <a:buNone/>
            </a:pPr>
            <a:endParaRPr lang="en-US" sz="1600" dirty="0">
              <a:solidFill>
                <a:prstClr val="black"/>
              </a:solidFill>
              <a:latin typeface="Arial" panose="020B0604020202020204" pitchFamily="34" charset="0"/>
              <a:sym typeface="Wingdings" panose="05000000000000000000" pitchFamily="2" charset="2"/>
            </a:endParaRPr>
          </a:p>
          <a:p>
            <a:pPr lvl="0" indent="0">
              <a:spcBef>
                <a:spcPct val="20000"/>
              </a:spcBef>
              <a:buClrTx/>
              <a:buNone/>
            </a:pPr>
            <a:r>
              <a:rPr lang="en-US" sz="1600" dirty="0">
                <a:solidFill>
                  <a:prstClr val="black"/>
                </a:solidFill>
                <a:latin typeface="Arial" panose="020B0604020202020204" pitchFamily="34" charset="0"/>
                <a:sym typeface="Wingdings" panose="05000000000000000000" pitchFamily="2" charset="2"/>
              </a:rPr>
              <a:t>Eunice Chan, P.E., </a:t>
            </a:r>
            <a:r>
              <a:rPr lang="en-US" sz="1600" dirty="0">
                <a:solidFill>
                  <a:prstClr val="black"/>
                </a:solidFill>
                <a:latin typeface="Arial" panose="020B0604020202020204" pitchFamily="34" charset="0"/>
                <a:sym typeface="Wingdings" panose="05000000000000000000" pitchFamily="2" charset="2"/>
                <a:hlinkClick r:id="rId5"/>
              </a:rPr>
              <a:t>eunice.chan@dot.gov</a:t>
            </a:r>
            <a:endParaRPr lang="en-US" sz="1600" dirty="0">
              <a:solidFill>
                <a:prstClr val="black"/>
              </a:solidFill>
              <a:latin typeface="Arial" panose="020B0604020202020204" pitchFamily="34" charset="0"/>
              <a:sym typeface="Wingdings" panose="05000000000000000000" pitchFamily="2" charset="2"/>
            </a:endParaRPr>
          </a:p>
          <a:p>
            <a:pPr lvl="0" indent="0">
              <a:spcBef>
                <a:spcPct val="20000"/>
              </a:spcBef>
              <a:buClrTx/>
              <a:buNone/>
            </a:pPr>
            <a:r>
              <a:rPr lang="en-US" sz="1600" dirty="0">
                <a:solidFill>
                  <a:prstClr val="black"/>
                </a:solidFill>
                <a:latin typeface="Arial" panose="020B0604020202020204" pitchFamily="34" charset="0"/>
                <a:sym typeface="Wingdings" panose="05000000000000000000" pitchFamily="2" charset="2"/>
              </a:rPr>
              <a:t>FHWA Area Engineer, Local Public Agency Program Coordinator</a:t>
            </a:r>
          </a:p>
          <a:p>
            <a:pPr lvl="0" indent="0">
              <a:spcBef>
                <a:spcPct val="20000"/>
              </a:spcBef>
              <a:buClrTx/>
              <a:buNone/>
            </a:pPr>
            <a:endParaRPr lang="en-US" sz="1600" dirty="0">
              <a:solidFill>
                <a:prstClr val="black"/>
              </a:solidFill>
              <a:latin typeface="Arial" panose="020B0604020202020204" pitchFamily="34" charset="0"/>
              <a:sym typeface="Wingdings" panose="05000000000000000000" pitchFamily="2" charset="2"/>
            </a:endParaRPr>
          </a:p>
          <a:p>
            <a:pPr lvl="0" indent="0">
              <a:spcBef>
                <a:spcPct val="20000"/>
              </a:spcBef>
              <a:spcAft>
                <a:spcPts val="600"/>
              </a:spcAft>
              <a:buClrTx/>
              <a:buNone/>
            </a:pPr>
            <a:r>
              <a:rPr lang="en-US" sz="1600" b="1" u="sng" dirty="0">
                <a:solidFill>
                  <a:prstClr val="black"/>
                </a:solidFill>
                <a:latin typeface="Arial" panose="020B0604020202020204" pitchFamily="34" charset="0"/>
                <a:sym typeface="Wingdings" panose="05000000000000000000" pitchFamily="2" charset="2"/>
              </a:rPr>
              <a:t>Additional Information:</a:t>
            </a:r>
          </a:p>
          <a:p>
            <a:pPr lvl="0" indent="0">
              <a:spcBef>
                <a:spcPct val="20000"/>
              </a:spcBef>
              <a:buClrTx/>
              <a:buNone/>
            </a:pPr>
            <a:r>
              <a:rPr lang="en-US" sz="1600" dirty="0">
                <a:solidFill>
                  <a:prstClr val="black"/>
                </a:solidFill>
                <a:latin typeface="Arial" panose="020B0604020202020204" pitchFamily="34" charset="0"/>
                <a:sym typeface="Wingdings" panose="05000000000000000000" pitchFamily="2" charset="2"/>
              </a:rPr>
              <a:t>FHWA (SHRP2) C19 Product:  Expediting Project Delivery</a:t>
            </a:r>
          </a:p>
          <a:p>
            <a:pPr lvl="0" indent="0">
              <a:spcBef>
                <a:spcPct val="20000"/>
              </a:spcBef>
              <a:buClrTx/>
              <a:buNone/>
            </a:pPr>
            <a:r>
              <a:rPr lang="en-US" sz="1600" u="sng" dirty="0">
                <a:solidFill>
                  <a:prstClr val="black"/>
                </a:solidFill>
                <a:latin typeface="Arial" panose="020B0604020202020204" pitchFamily="34" charset="0"/>
                <a:sym typeface="Wingdings" panose="05000000000000000000" pitchFamily="2" charset="2"/>
                <a:hlinkClick r:id="rId6"/>
              </a:rPr>
              <a:t>https://www.environment.fhwa.dot.gov/strmlng/shrp2-c19/default.asp</a:t>
            </a:r>
            <a:endParaRPr lang="en-US" sz="1600" u="sng" dirty="0">
              <a:solidFill>
                <a:prstClr val="black"/>
              </a:solidFill>
              <a:latin typeface="Arial" panose="020B0604020202020204" pitchFamily="34" charset="0"/>
              <a:sym typeface="Wingdings" panose="05000000000000000000" pitchFamily="2" charset="2"/>
            </a:endParaRPr>
          </a:p>
          <a:p>
            <a:pPr indent="0">
              <a:buNone/>
            </a:pPr>
            <a:endParaRPr lang="en-US" sz="1800" dirty="0">
              <a:latin typeface="Arial" panose="020B0604020202020204" pitchFamily="34" charset="0"/>
            </a:endParaRPr>
          </a:p>
          <a:p>
            <a:pPr lvl="0" indent="0">
              <a:buNone/>
            </a:pPr>
            <a:r>
              <a:rPr lang="en-US" sz="1800" dirty="0">
                <a:solidFill>
                  <a:prstClr val="black"/>
                </a:solidFill>
                <a:latin typeface="Arial" panose="020B0604020202020204" pitchFamily="34" charset="0"/>
                <a:sym typeface="Wingdings" panose="05000000000000000000" pitchFamily="2" charset="2"/>
              </a:rPr>
              <a:t>ADOT Environmental Planning Website</a:t>
            </a:r>
          </a:p>
          <a:p>
            <a:pPr lvl="0" indent="0">
              <a:buNone/>
            </a:pPr>
            <a:r>
              <a:rPr lang="en-US" sz="1800" dirty="0">
                <a:solidFill>
                  <a:prstClr val="black"/>
                </a:solidFill>
                <a:latin typeface="Arial" panose="020B0604020202020204" pitchFamily="34" charset="0"/>
                <a:sym typeface="Wingdings" panose="05000000000000000000" pitchFamily="2" charset="2"/>
                <a:hlinkClick r:id="rId7"/>
              </a:rPr>
              <a:t>https://www.azdot.gov/business/environmental-planning</a:t>
            </a:r>
            <a:endParaRPr lang="en-US" sz="1800" dirty="0">
              <a:latin typeface="Arial" panose="020B0604020202020204" pitchFamily="34" charset="0"/>
            </a:endParaRPr>
          </a:p>
          <a:p>
            <a:pPr indent="0">
              <a:buNone/>
            </a:pPr>
            <a:endParaRPr lang="en-US" sz="2000" dirty="0">
              <a:latin typeface="Arial" panose="020B0604020202020204" pitchFamily="34" charset="0"/>
            </a:endParaRPr>
          </a:p>
        </p:txBody>
      </p:sp>
      <p:sp>
        <p:nvSpPr>
          <p:cNvPr id="3" name="Title 2"/>
          <p:cNvSpPr>
            <a:spLocks noGrp="1"/>
          </p:cNvSpPr>
          <p:nvPr>
            <p:ph type="title"/>
          </p:nvPr>
        </p:nvSpPr>
        <p:spPr/>
        <p:txBody>
          <a:bodyPr/>
          <a:lstStyle/>
          <a:p>
            <a:r>
              <a:rPr lang="en-US" dirty="0"/>
              <a:t>Arizona DOT Contacts and References</a:t>
            </a:r>
          </a:p>
        </p:txBody>
      </p:sp>
    </p:spTree>
    <p:extLst>
      <p:ext uri="{BB962C8B-B14F-4D97-AF65-F5344CB8AC3E}">
        <p14:creationId xmlns:p14="http://schemas.microsoft.com/office/powerpoint/2010/main" val="1473699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2"/>
          <p:cNvSpPr txBox="1">
            <a:spLocks/>
          </p:cNvSpPr>
          <p:nvPr/>
        </p:nvSpPr>
        <p:spPr>
          <a:xfrm>
            <a:off x="4876800" y="2407920"/>
            <a:ext cx="3489960" cy="31089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latin typeface="Arial" panose="020B0604020202020204" pitchFamily="34" charset="0"/>
                <a:cs typeface="Arial" panose="020B0604020202020204" pitchFamily="34" charset="0"/>
              </a:rPr>
              <a:t>Please remember to type in your questions to the question prompt. </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Thank you for participating!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02" y="1905000"/>
            <a:ext cx="4612640" cy="3459480"/>
          </a:xfrm>
          <a:prstGeom prst="rect">
            <a:avLst/>
          </a:prstGeom>
        </p:spPr>
      </p:pic>
    </p:spTree>
    <p:extLst>
      <p:ext uri="{BB962C8B-B14F-4D97-AF65-F5344CB8AC3E}">
        <p14:creationId xmlns:p14="http://schemas.microsoft.com/office/powerpoint/2010/main" val="488426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221480" y="1828800"/>
            <a:ext cx="4008120" cy="3489960"/>
          </a:xfrm>
        </p:spPr>
        <p:txBody>
          <a:bodyPr>
            <a:normAutofit/>
          </a:bodyPr>
          <a:lstStyle/>
          <a:p>
            <a:pPr marL="0" indent="0">
              <a:lnSpc>
                <a:spcPct val="100000"/>
              </a:lnSpc>
              <a:spcBef>
                <a:spcPts val="0"/>
              </a:spcBef>
              <a:spcAft>
                <a:spcPts val="0"/>
              </a:spcAft>
              <a:buNone/>
            </a:pPr>
            <a:r>
              <a:rPr lang="en-US" sz="2000" dirty="0"/>
              <a:t>Elisha Wright-</a:t>
            </a:r>
            <a:r>
              <a:rPr lang="en-US" sz="2000" dirty="0" err="1"/>
              <a:t>Kehner</a:t>
            </a:r>
            <a:r>
              <a:rPr lang="en-US" sz="2000" dirty="0"/>
              <a:t>, </a:t>
            </a:r>
          </a:p>
          <a:p>
            <a:pPr marL="0" indent="0">
              <a:lnSpc>
                <a:spcPct val="100000"/>
              </a:lnSpc>
              <a:spcBef>
                <a:spcPts val="0"/>
              </a:spcBef>
              <a:spcAft>
                <a:spcPts val="0"/>
              </a:spcAft>
              <a:buNone/>
            </a:pPr>
            <a:r>
              <a:rPr lang="en-US" sz="2000" dirty="0"/>
              <a:t>Arkansas DOT</a:t>
            </a:r>
          </a:p>
          <a:p>
            <a:pPr marL="0" indent="0">
              <a:lnSpc>
                <a:spcPct val="100000"/>
              </a:lnSpc>
              <a:spcBef>
                <a:spcPts val="0"/>
              </a:spcBef>
              <a:spcAft>
                <a:spcPts val="0"/>
              </a:spcAft>
              <a:buNone/>
            </a:pPr>
            <a:r>
              <a:rPr lang="en-US" sz="2000" dirty="0">
                <a:hlinkClick r:id="rId3"/>
              </a:rPr>
              <a:t>Elisha.Wright-Kehner@ardot.gov</a:t>
            </a:r>
            <a:endParaRPr lang="en-US" sz="2000" dirty="0"/>
          </a:p>
          <a:p>
            <a:pPr marL="0" indent="0">
              <a:lnSpc>
                <a:spcPct val="100000"/>
              </a:lnSpc>
              <a:spcBef>
                <a:spcPts val="0"/>
              </a:spcBef>
              <a:spcAft>
                <a:spcPts val="0"/>
              </a:spcAft>
              <a:buNone/>
            </a:pPr>
            <a:r>
              <a:rPr lang="en-US" sz="2000" dirty="0"/>
              <a:t>501-569-2074</a:t>
            </a:r>
          </a:p>
          <a:p>
            <a:pPr marL="0" indent="0">
              <a:lnSpc>
                <a:spcPct val="100000"/>
              </a:lnSpc>
              <a:spcBef>
                <a:spcPts val="0"/>
              </a:spcBef>
              <a:spcAft>
                <a:spcPts val="0"/>
              </a:spcAft>
              <a:buNone/>
            </a:pPr>
            <a:endParaRPr lang="en-US" sz="2000" dirty="0"/>
          </a:p>
          <a:p>
            <a:pPr marL="0" indent="0">
              <a:lnSpc>
                <a:spcPct val="100000"/>
              </a:lnSpc>
              <a:spcBef>
                <a:spcPts val="0"/>
              </a:spcBef>
              <a:spcAft>
                <a:spcPts val="0"/>
              </a:spcAft>
              <a:buNone/>
            </a:pPr>
            <a:endParaRPr lang="en-US" sz="2000" dirty="0"/>
          </a:p>
          <a:p>
            <a:pPr marL="0" indent="0">
              <a:lnSpc>
                <a:spcPct val="100000"/>
              </a:lnSpc>
              <a:spcBef>
                <a:spcPts val="0"/>
              </a:spcBef>
              <a:spcAft>
                <a:spcPts val="0"/>
              </a:spcAft>
              <a:buNone/>
            </a:pPr>
            <a:r>
              <a:rPr lang="en-US" sz="2000" dirty="0"/>
              <a:t>Paul O’Brien, Arizona DOT</a:t>
            </a:r>
          </a:p>
          <a:p>
            <a:pPr marL="0" indent="0">
              <a:lnSpc>
                <a:spcPct val="100000"/>
              </a:lnSpc>
              <a:spcBef>
                <a:spcPts val="0"/>
              </a:spcBef>
              <a:spcAft>
                <a:spcPts val="0"/>
              </a:spcAft>
              <a:buNone/>
            </a:pPr>
            <a:r>
              <a:rPr lang="en-US" sz="2000" dirty="0">
                <a:hlinkClick r:id="rId4"/>
              </a:rPr>
              <a:t>PO’Brien@azdot.gov</a:t>
            </a:r>
            <a:endParaRPr lang="en-US" sz="2000" dirty="0"/>
          </a:p>
          <a:p>
            <a:pPr marL="0" indent="0">
              <a:lnSpc>
                <a:spcPct val="100000"/>
              </a:lnSpc>
              <a:spcBef>
                <a:spcPts val="0"/>
              </a:spcBef>
              <a:spcAft>
                <a:spcPts val="0"/>
              </a:spcAft>
              <a:buNone/>
            </a:pPr>
            <a:r>
              <a:rPr lang="en-US" sz="2000" dirty="0"/>
              <a:t>602-712-8669</a:t>
            </a:r>
          </a:p>
          <a:p>
            <a:pPr marL="0" indent="0">
              <a:lnSpc>
                <a:spcPct val="100000"/>
              </a:lnSpc>
              <a:spcBef>
                <a:spcPts val="0"/>
              </a:spcBef>
              <a:spcAft>
                <a:spcPts val="0"/>
              </a:spcAft>
              <a:buNone/>
            </a:pPr>
            <a:endParaRPr lang="en-US" sz="2000" dirty="0"/>
          </a:p>
          <a:p>
            <a:pPr>
              <a:lnSpc>
                <a:spcPct val="100000"/>
              </a:lnSpc>
              <a:spcBef>
                <a:spcPts val="0"/>
              </a:spcBef>
              <a:spcAft>
                <a:spcPts val="0"/>
              </a:spcAft>
            </a:pPr>
            <a:endParaRPr lang="en-US" sz="2000" dirty="0"/>
          </a:p>
        </p:txBody>
      </p:sp>
      <p:sp>
        <p:nvSpPr>
          <p:cNvPr id="6" name="Content Placeholder 6"/>
          <p:cNvSpPr txBox="1">
            <a:spLocks/>
          </p:cNvSpPr>
          <p:nvPr/>
        </p:nvSpPr>
        <p:spPr>
          <a:xfrm>
            <a:off x="533400" y="1828800"/>
            <a:ext cx="3505199" cy="29565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dirty="0">
                <a:solidFill>
                  <a:schemeClr val="tx1">
                    <a:lumMod val="95000"/>
                    <a:lumOff val="5000"/>
                  </a:schemeClr>
                </a:solidFill>
                <a:latin typeface="Arial" panose="020B0604020202020204" pitchFamily="34" charset="0"/>
                <a:cs typeface="Arial" panose="020B0604020202020204" pitchFamily="34" charset="0"/>
              </a:rPr>
              <a:t>Kate Kurgan, AASHTO</a:t>
            </a:r>
          </a:p>
          <a:p>
            <a:pPr>
              <a:lnSpc>
                <a:spcPct val="100000"/>
              </a:lnSpc>
              <a:spcBef>
                <a:spcPts val="0"/>
              </a:spcBef>
              <a:spcAft>
                <a:spcPts val="600"/>
              </a:spcAft>
            </a:pPr>
            <a:r>
              <a:rPr lang="en-US" dirty="0">
                <a:solidFill>
                  <a:schemeClr val="tx1">
                    <a:lumMod val="95000"/>
                    <a:lumOff val="5000"/>
                  </a:schemeClr>
                </a:solidFill>
                <a:latin typeface="Arial" panose="020B0604020202020204" pitchFamily="34" charset="0"/>
                <a:cs typeface="Arial" panose="020B0604020202020204" pitchFamily="34" charset="0"/>
                <a:hlinkClick r:id="rId5"/>
              </a:rPr>
              <a:t>kkurgan@aashto.org</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US" dirty="0">
                <a:solidFill>
                  <a:schemeClr val="tx1">
                    <a:lumMod val="95000"/>
                    <a:lumOff val="5000"/>
                  </a:schemeClr>
                </a:solidFill>
                <a:latin typeface="Arial" panose="020B0604020202020204" pitchFamily="34" charset="0"/>
                <a:cs typeface="Arial" panose="020B0604020202020204" pitchFamily="34" charset="0"/>
              </a:rPr>
              <a:t>202-624-3635</a:t>
            </a:r>
          </a:p>
          <a:p>
            <a:pPr>
              <a:lnSpc>
                <a:spcPct val="100000"/>
              </a:lnSpc>
              <a:spcBef>
                <a:spcPts val="0"/>
              </a:spcBef>
              <a:spcAft>
                <a:spcPts val="600"/>
              </a:spcAft>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0" indent="0">
              <a:lnSpc>
                <a:spcPct val="100000"/>
              </a:lnSpc>
              <a:spcBef>
                <a:spcPts val="0"/>
              </a:spcBef>
              <a:spcAft>
                <a:spcPts val="0"/>
              </a:spcAft>
              <a:buNone/>
            </a:pPr>
            <a:r>
              <a:rPr lang="en-US" dirty="0">
                <a:solidFill>
                  <a:schemeClr val="tx1">
                    <a:lumMod val="95000"/>
                    <a:lumOff val="5000"/>
                  </a:schemeClr>
                </a:solidFill>
                <a:latin typeface="Arial" panose="020B0604020202020204" pitchFamily="34" charset="0"/>
                <a:cs typeface="Arial" panose="020B0604020202020204" pitchFamily="34" charset="0"/>
              </a:rPr>
              <a:t>David Williams, FHWA</a:t>
            </a:r>
          </a:p>
          <a:p>
            <a:pPr marL="0" indent="0">
              <a:lnSpc>
                <a:spcPct val="100000"/>
              </a:lnSpc>
              <a:spcBef>
                <a:spcPts val="0"/>
              </a:spcBef>
              <a:spcAft>
                <a:spcPts val="600"/>
              </a:spcAft>
              <a:buNone/>
            </a:pPr>
            <a:r>
              <a:rPr lang="en-US" dirty="0">
                <a:solidFill>
                  <a:schemeClr val="tx1">
                    <a:lumMod val="95000"/>
                    <a:lumOff val="5000"/>
                  </a:schemeClr>
                </a:solidFill>
                <a:latin typeface="Arial" panose="020B0604020202020204" pitchFamily="34" charset="0"/>
                <a:cs typeface="Arial" panose="020B0604020202020204" pitchFamily="34" charset="0"/>
                <a:hlinkClick r:id="rId6"/>
              </a:rPr>
              <a:t>david.Williams@dot.gov</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en-US" dirty="0">
                <a:solidFill>
                  <a:schemeClr val="tx1">
                    <a:lumMod val="95000"/>
                    <a:lumOff val="5000"/>
                  </a:schemeClr>
                </a:solidFill>
                <a:latin typeface="Arial" panose="020B0604020202020204" pitchFamily="34" charset="0"/>
                <a:cs typeface="Arial" panose="020B0604020202020204" pitchFamily="34" charset="0"/>
              </a:rPr>
              <a:t>202-366-4074</a:t>
            </a:r>
          </a:p>
          <a:p>
            <a:pPr>
              <a:lnSpc>
                <a:spcPct val="100000"/>
              </a:lnSpc>
              <a:spcBef>
                <a:spcPts val="0"/>
              </a:spcBef>
              <a:spcAft>
                <a:spcPts val="600"/>
              </a:spcAft>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8" name="Title 2"/>
          <p:cNvSpPr txBox="1">
            <a:spLocks/>
          </p:cNvSpPr>
          <p:nvPr/>
        </p:nvSpPr>
        <p:spPr bwMode="auto">
          <a:xfrm>
            <a:off x="200727"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b="1">
                <a:solidFill>
                  <a:schemeClr val="bg1"/>
                </a:solidFill>
                <a:effectLst/>
                <a:latin typeface="FranklinGotMdITC"/>
                <a:ea typeface="MS PGothic"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a:lstStyle>
          <a:p>
            <a:r>
              <a:rPr lang="en-US" sz="3200" kern="0" dirty="0"/>
              <a:t>Presenter Contacts</a:t>
            </a:r>
          </a:p>
        </p:txBody>
      </p:sp>
    </p:spTree>
    <p:extLst>
      <p:ext uri="{BB962C8B-B14F-4D97-AF65-F5344CB8AC3E}">
        <p14:creationId xmlns:p14="http://schemas.microsoft.com/office/powerpoint/2010/main" val="320922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Award </a:t>
            </a:r>
            <a:br>
              <a:rPr lang="en-US" dirty="0"/>
            </a:br>
            <a:r>
              <a:rPr lang="en-US" dirty="0"/>
              <a:t>Recipients</a:t>
            </a:r>
          </a:p>
        </p:txBody>
      </p:sp>
      <p:sp>
        <p:nvSpPr>
          <p:cNvPr id="3" name="Text Placeholder 2"/>
          <p:cNvSpPr>
            <a:spLocks noGrp="1"/>
          </p:cNvSpPr>
          <p:nvPr>
            <p:ph type="body" idx="1"/>
          </p:nvPr>
        </p:nvSpPr>
        <p:spPr>
          <a:xfrm>
            <a:off x="301625" y="1600200"/>
            <a:ext cx="8229600" cy="4876800"/>
          </a:xfrm>
        </p:spPr>
        <p:txBody>
          <a:bodyPr>
            <a:normAutofit fontScale="85000" lnSpcReduction="20000"/>
          </a:bodyPr>
          <a:lstStyle/>
          <a:p>
            <a:pPr marL="346075" indent="-346075">
              <a:lnSpc>
                <a:spcPct val="120000"/>
              </a:lnSpc>
            </a:pPr>
            <a:r>
              <a:rPr lang="en-US" dirty="0"/>
              <a:t>Arizona Department of Transportation (ADOT)</a:t>
            </a:r>
          </a:p>
          <a:p>
            <a:pPr marL="346075" indent="-346075">
              <a:lnSpc>
                <a:spcPct val="120000"/>
              </a:lnSpc>
            </a:pPr>
            <a:r>
              <a:rPr lang="en-US" dirty="0"/>
              <a:t>Arkansas State Highway and Transportation Department (AHTD)</a:t>
            </a:r>
          </a:p>
          <a:p>
            <a:pPr marL="346075" indent="-346075">
              <a:lnSpc>
                <a:spcPct val="120000"/>
              </a:lnSpc>
            </a:pPr>
            <a:r>
              <a:rPr lang="en-US" dirty="0"/>
              <a:t>Association of Monterey Bay Area Governments (AMBAG)</a:t>
            </a:r>
          </a:p>
          <a:p>
            <a:pPr marL="346075" indent="-346075">
              <a:lnSpc>
                <a:spcPct val="120000"/>
              </a:lnSpc>
            </a:pPr>
            <a:r>
              <a:rPr lang="en-US" dirty="0"/>
              <a:t>California Department of Transportation (Caltrans)</a:t>
            </a:r>
          </a:p>
          <a:p>
            <a:pPr marL="346075" indent="-346075">
              <a:lnSpc>
                <a:spcPct val="120000"/>
              </a:lnSpc>
            </a:pPr>
            <a:r>
              <a:rPr lang="en-US" dirty="0"/>
              <a:t>Florida Department of Transportation (FDOT)</a:t>
            </a:r>
          </a:p>
          <a:p>
            <a:pPr marL="346075" indent="-346075">
              <a:lnSpc>
                <a:spcPct val="120000"/>
              </a:lnSpc>
            </a:pPr>
            <a:r>
              <a:rPr lang="en-US" dirty="0"/>
              <a:t>Idaho Transportation Department (ITD)</a:t>
            </a:r>
          </a:p>
          <a:p>
            <a:pPr marL="346075" indent="-346075">
              <a:lnSpc>
                <a:spcPct val="120000"/>
              </a:lnSpc>
            </a:pPr>
            <a:r>
              <a:rPr lang="en-US" dirty="0"/>
              <a:t>Maricopa Association of Governments (MAG)</a:t>
            </a:r>
          </a:p>
          <a:p>
            <a:pPr marL="346075" indent="-346075">
              <a:lnSpc>
                <a:spcPct val="120000"/>
              </a:lnSpc>
            </a:pPr>
            <a:r>
              <a:rPr lang="en-US" dirty="0"/>
              <a:t>Massachusetts Department of Transportation (</a:t>
            </a:r>
            <a:r>
              <a:rPr lang="en-US" dirty="0" err="1"/>
              <a:t>MassDOT</a:t>
            </a:r>
            <a:r>
              <a:rPr lang="en-US" dirty="0"/>
              <a:t>)</a:t>
            </a:r>
          </a:p>
          <a:p>
            <a:pPr marL="346075" indent="-346075">
              <a:lnSpc>
                <a:spcPct val="120000"/>
              </a:lnSpc>
            </a:pPr>
            <a:r>
              <a:rPr lang="en-US" dirty="0"/>
              <a:t>Nebraska Department of Roads (NDOR)</a:t>
            </a:r>
          </a:p>
          <a:p>
            <a:pPr marL="346075" indent="-346075">
              <a:lnSpc>
                <a:spcPct val="120000"/>
              </a:lnSpc>
            </a:pPr>
            <a:r>
              <a:rPr lang="en-US" dirty="0"/>
              <a:t>South Carolina Department of Transportation (SCDOT)</a:t>
            </a:r>
          </a:p>
          <a:p>
            <a:pPr marL="346075" indent="-346075">
              <a:lnSpc>
                <a:spcPct val="120000"/>
              </a:lnSpc>
            </a:pPr>
            <a:r>
              <a:rPr lang="en-US" dirty="0"/>
              <a:t>South Dakota Department of Transportation (SDDOT)</a:t>
            </a:r>
          </a:p>
          <a:p>
            <a:pPr marL="346075" indent="-346075">
              <a:lnSpc>
                <a:spcPct val="120000"/>
              </a:lnSpc>
            </a:pPr>
            <a:r>
              <a:rPr lang="en-US" dirty="0"/>
              <a:t>Vermont Agency of Transportation (</a:t>
            </a:r>
            <a:r>
              <a:rPr lang="en-US" dirty="0" err="1"/>
              <a:t>VTrans</a:t>
            </a:r>
            <a:r>
              <a:rPr lang="en-US" dirty="0"/>
              <a:t>)</a:t>
            </a:r>
          </a:p>
          <a:p>
            <a:endParaRPr lang="en-US" dirty="0"/>
          </a:p>
        </p:txBody>
      </p:sp>
    </p:spTree>
    <p:extLst>
      <p:ext uri="{BB962C8B-B14F-4D97-AF65-F5344CB8AC3E}">
        <p14:creationId xmlns:p14="http://schemas.microsoft.com/office/powerpoint/2010/main" val="134940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SHRP2 on the Web</a:t>
            </a:r>
          </a:p>
        </p:txBody>
      </p:sp>
      <p:sp>
        <p:nvSpPr>
          <p:cNvPr id="4" name="Content Placeholder 3"/>
          <p:cNvSpPr>
            <a:spLocks noGrp="1"/>
          </p:cNvSpPr>
          <p:nvPr>
            <p:ph idx="1"/>
          </p:nvPr>
        </p:nvSpPr>
        <p:spPr>
          <a:xfrm>
            <a:off x="198783" y="1461113"/>
            <a:ext cx="4558955" cy="4784034"/>
          </a:xfrm>
        </p:spPr>
        <p:txBody>
          <a:bodyPr>
            <a:normAutofit fontScale="92500" lnSpcReduction="20000"/>
          </a:bodyPr>
          <a:lstStyle/>
          <a:p>
            <a:pPr>
              <a:spcBef>
                <a:spcPts val="0"/>
              </a:spcBef>
              <a:spcAft>
                <a:spcPts val="0"/>
              </a:spcAft>
            </a:pPr>
            <a:r>
              <a:rPr lang="en-US" sz="2400" b="1" dirty="0"/>
              <a:t>GoSHRP2 </a:t>
            </a:r>
            <a:br>
              <a:rPr lang="en-US" sz="2400" b="1" dirty="0"/>
            </a:br>
            <a:r>
              <a:rPr lang="en-US" b="1" u="sng" dirty="0">
                <a:solidFill>
                  <a:schemeClr val="accent1">
                    <a:lumMod val="50000"/>
                  </a:schemeClr>
                </a:solidFill>
                <a:ea typeface="ＭＳ Ｐゴシック"/>
                <a:hlinkClick r:id="rId3"/>
              </a:rPr>
              <a:t>www.fhwa.dot.gov/GoSHRP2</a:t>
            </a:r>
            <a:endParaRPr lang="en-US" b="1" u="sng" dirty="0">
              <a:solidFill>
                <a:schemeClr val="accent1">
                  <a:lumMod val="50000"/>
                </a:schemeClr>
              </a:solidFill>
              <a:ea typeface="ＭＳ Ｐゴシック"/>
            </a:endParaRPr>
          </a:p>
          <a:p>
            <a:pPr lvl="1">
              <a:spcAft>
                <a:spcPts val="0"/>
              </a:spcAft>
            </a:pPr>
            <a:r>
              <a:rPr lang="en-US" dirty="0"/>
              <a:t>Apply for Implementation assistance</a:t>
            </a:r>
          </a:p>
          <a:p>
            <a:pPr lvl="1">
              <a:spcAft>
                <a:spcPts val="0"/>
              </a:spcAft>
            </a:pPr>
            <a:r>
              <a:rPr lang="en-US" dirty="0"/>
              <a:t>Learn how practitioners are using SHRP2 products</a:t>
            </a:r>
          </a:p>
          <a:p>
            <a:pPr>
              <a:spcBef>
                <a:spcPts val="0"/>
              </a:spcBef>
              <a:spcAft>
                <a:spcPts val="0"/>
              </a:spcAft>
              <a:buNone/>
            </a:pPr>
            <a:endParaRPr lang="en-US" sz="1200" b="1" dirty="0"/>
          </a:p>
          <a:p>
            <a:pPr>
              <a:spcBef>
                <a:spcPts val="0"/>
              </a:spcBef>
              <a:spcAft>
                <a:spcPts val="0"/>
              </a:spcAft>
            </a:pPr>
            <a:endParaRPr lang="en-US" sz="1200" b="1" dirty="0"/>
          </a:p>
          <a:p>
            <a:pPr>
              <a:spcBef>
                <a:spcPts val="0"/>
              </a:spcBef>
              <a:spcAft>
                <a:spcPts val="0"/>
              </a:spcAft>
            </a:pPr>
            <a:r>
              <a:rPr lang="en-US" sz="2400" b="1" dirty="0"/>
              <a:t>SHRP2 @AASHTO </a:t>
            </a:r>
            <a:r>
              <a:rPr lang="en-US" b="1" dirty="0">
                <a:solidFill>
                  <a:srgbClr val="21368B"/>
                </a:solidFill>
                <a:ea typeface="ＭＳ Ｐゴシック"/>
                <a:hlinkClick r:id="rId4"/>
              </a:rPr>
              <a:t>http://SHRP2.transportation.org</a:t>
            </a:r>
            <a:endParaRPr lang="en-US" sz="2400" b="1" dirty="0"/>
          </a:p>
          <a:p>
            <a:pPr lvl="1">
              <a:spcAft>
                <a:spcPts val="600"/>
              </a:spcAft>
            </a:pPr>
            <a:r>
              <a:rPr lang="en-US" dirty="0"/>
              <a:t>Implementation information for AASHTO members</a:t>
            </a:r>
          </a:p>
          <a:p>
            <a:pPr>
              <a:spcBef>
                <a:spcPts val="1200"/>
              </a:spcBef>
              <a:spcAft>
                <a:spcPts val="0"/>
              </a:spcAft>
            </a:pPr>
            <a:r>
              <a:rPr lang="en-US" sz="2400" b="1" dirty="0"/>
              <a:t>SHRP2 @TRB </a:t>
            </a:r>
            <a:r>
              <a:rPr lang="en-US" b="1" dirty="0">
                <a:solidFill>
                  <a:srgbClr val="000000"/>
                </a:solidFill>
                <a:ea typeface="ＭＳ Ｐゴシック"/>
                <a:hlinkClick r:id="rId5"/>
              </a:rPr>
              <a:t>www.TRB.org/SHRP2</a:t>
            </a:r>
            <a:r>
              <a:rPr lang="en-US" b="1" dirty="0">
                <a:solidFill>
                  <a:srgbClr val="000000"/>
                </a:solidFill>
                <a:ea typeface="ＭＳ Ｐゴシック"/>
              </a:rPr>
              <a:t> </a:t>
            </a:r>
            <a:endParaRPr lang="en-US" sz="2400" b="1" dirty="0"/>
          </a:p>
          <a:p>
            <a:pPr lvl="1">
              <a:spcAft>
                <a:spcPts val="1200"/>
              </a:spcAft>
            </a:pPr>
            <a:r>
              <a:rPr lang="en-US" dirty="0"/>
              <a:t>Research information</a:t>
            </a:r>
          </a:p>
        </p:txBody>
      </p:sp>
      <p:pic>
        <p:nvPicPr>
          <p:cNvPr id="6" name="Picture 2"/>
          <p:cNvPicPr>
            <a:picLocks noChangeAspect="1" noChangeArrowheads="1"/>
          </p:cNvPicPr>
          <p:nvPr/>
        </p:nvPicPr>
        <p:blipFill>
          <a:blip r:embed="rId6" cstate="screen"/>
          <a:srcRect/>
          <a:stretch>
            <a:fillRect/>
          </a:stretch>
        </p:blipFill>
        <p:spPr bwMode="auto">
          <a:xfrm>
            <a:off x="4834748" y="1824039"/>
            <a:ext cx="3901196" cy="33337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Content Placeholder 3"/>
          <p:cNvSpPr txBox="1">
            <a:spLocks/>
          </p:cNvSpPr>
          <p:nvPr/>
        </p:nvSpPr>
        <p:spPr bwMode="auto">
          <a:xfrm>
            <a:off x="4505868" y="5157789"/>
            <a:ext cx="4558955" cy="10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1pPr>
            <a:lvl2pPr marL="692150" indent="-23495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a:lstStyle>
          <a:p>
            <a:pPr>
              <a:spcBef>
                <a:spcPts val="0"/>
              </a:spcBef>
              <a:spcAft>
                <a:spcPts val="0"/>
              </a:spcAft>
              <a:buClr>
                <a:srgbClr val="F3901D"/>
              </a:buClr>
            </a:pPr>
            <a:r>
              <a:rPr lang="en-US" sz="2400" b="1" kern="0" dirty="0">
                <a:latin typeface="+mj-lt"/>
                <a:cs typeface="Arial" pitchFamily="34" charset="0"/>
              </a:rPr>
              <a:t>FHWA C19 Website </a:t>
            </a:r>
            <a:br>
              <a:rPr lang="en-US" sz="2400" b="1" kern="0" dirty="0">
                <a:latin typeface="+mj-lt"/>
                <a:cs typeface="Arial" pitchFamily="34" charset="0"/>
              </a:rPr>
            </a:br>
            <a:r>
              <a:rPr lang="en-US" kern="0" dirty="0">
                <a:latin typeface="Arial" pitchFamily="34" charset="0"/>
                <a:cs typeface="Arial" pitchFamily="34" charset="0"/>
                <a:hlinkClick r:id="rId7"/>
              </a:rPr>
              <a:t>https://www.environment.fhwa.dot.gov/strmlng/shrp2-c19/default.asp</a:t>
            </a:r>
            <a:endParaRPr lang="en-US" kern="0" dirty="0">
              <a:latin typeface="+mj-lt"/>
            </a:endParaRPr>
          </a:p>
        </p:txBody>
      </p:sp>
    </p:spTree>
    <p:extLst>
      <p:ext uri="{BB962C8B-B14F-4D97-AF65-F5344CB8AC3E}">
        <p14:creationId xmlns:p14="http://schemas.microsoft.com/office/powerpoint/2010/main" val="162966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678680" y="2606040"/>
            <a:ext cx="3703320" cy="3489960"/>
          </a:xfrm>
        </p:spPr>
        <p:txBody>
          <a:bodyPr>
            <a:normAutofit/>
          </a:bodyPr>
          <a:lstStyle/>
          <a:p>
            <a:pPr marL="0" indent="0">
              <a:lnSpc>
                <a:spcPct val="100000"/>
              </a:lnSpc>
              <a:spcBef>
                <a:spcPts val="0"/>
              </a:spcBef>
              <a:spcAft>
                <a:spcPts val="0"/>
              </a:spcAft>
              <a:buNone/>
            </a:pPr>
            <a:r>
              <a:rPr lang="en-US" sz="2000" dirty="0"/>
              <a:t>David Williams, FHWA</a:t>
            </a:r>
          </a:p>
          <a:p>
            <a:pPr marL="0" indent="0">
              <a:lnSpc>
                <a:spcPct val="100000"/>
              </a:lnSpc>
              <a:spcBef>
                <a:spcPts val="0"/>
              </a:spcBef>
              <a:spcAft>
                <a:spcPts val="600"/>
              </a:spcAft>
              <a:buNone/>
            </a:pPr>
            <a:r>
              <a:rPr lang="en-US" sz="2000" dirty="0">
                <a:hlinkClick r:id="rId3"/>
              </a:rPr>
              <a:t>david.Williams@dot.gov</a:t>
            </a:r>
            <a:endParaRPr lang="en-US" sz="2000" dirty="0"/>
          </a:p>
          <a:p>
            <a:pPr marL="0" indent="0">
              <a:lnSpc>
                <a:spcPct val="100000"/>
              </a:lnSpc>
              <a:spcBef>
                <a:spcPts val="0"/>
              </a:spcBef>
              <a:spcAft>
                <a:spcPts val="600"/>
              </a:spcAft>
              <a:buNone/>
            </a:pPr>
            <a:r>
              <a:rPr lang="en-US" sz="2000" dirty="0"/>
              <a:t>202-366-4074</a:t>
            </a:r>
          </a:p>
          <a:p>
            <a:pPr>
              <a:lnSpc>
                <a:spcPct val="100000"/>
              </a:lnSpc>
              <a:spcBef>
                <a:spcPts val="0"/>
              </a:spcBef>
              <a:spcAft>
                <a:spcPts val="600"/>
              </a:spcAft>
            </a:pPr>
            <a:endParaRPr lang="en-US" sz="2000" dirty="0"/>
          </a:p>
          <a:p>
            <a:pPr marL="0" indent="0">
              <a:lnSpc>
                <a:spcPct val="100000"/>
              </a:lnSpc>
              <a:spcBef>
                <a:spcPts val="0"/>
              </a:spcBef>
              <a:spcAft>
                <a:spcPts val="600"/>
              </a:spcAft>
              <a:buNone/>
            </a:pPr>
            <a:endParaRPr lang="en-US" sz="2000" dirty="0"/>
          </a:p>
          <a:p>
            <a:pPr>
              <a:lnSpc>
                <a:spcPct val="100000"/>
              </a:lnSpc>
              <a:spcBef>
                <a:spcPts val="0"/>
              </a:spcBef>
              <a:spcAft>
                <a:spcPts val="600"/>
              </a:spcAft>
            </a:pPr>
            <a:endParaRPr lang="en-US" sz="2000" dirty="0"/>
          </a:p>
        </p:txBody>
      </p:sp>
      <p:sp>
        <p:nvSpPr>
          <p:cNvPr id="6" name="Content Placeholder 6"/>
          <p:cNvSpPr txBox="1">
            <a:spLocks/>
          </p:cNvSpPr>
          <p:nvPr/>
        </p:nvSpPr>
        <p:spPr>
          <a:xfrm>
            <a:off x="1504683" y="2606040"/>
            <a:ext cx="2745573" cy="26727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pPr>
            <a:r>
              <a:rPr lang="en-US" dirty="0">
                <a:solidFill>
                  <a:schemeClr val="tx1"/>
                </a:solidFill>
                <a:latin typeface="Arial" panose="020B0604020202020204" pitchFamily="34" charset="0"/>
                <a:cs typeface="Arial" panose="020B0604020202020204" pitchFamily="34" charset="0"/>
              </a:rPr>
              <a:t>Kate Kurgan, AASHTO</a:t>
            </a:r>
          </a:p>
          <a:p>
            <a:pPr>
              <a:lnSpc>
                <a:spcPct val="100000"/>
              </a:lnSpc>
              <a:spcBef>
                <a:spcPts val="0"/>
              </a:spcBef>
              <a:spcAft>
                <a:spcPts val="600"/>
              </a:spcAft>
            </a:pPr>
            <a:r>
              <a:rPr lang="en-US" dirty="0">
                <a:latin typeface="Arial" panose="020B0604020202020204" pitchFamily="34" charset="0"/>
                <a:cs typeface="Arial" panose="020B0604020202020204" pitchFamily="34" charset="0"/>
                <a:hlinkClick r:id="rId4"/>
              </a:rPr>
              <a:t>kkurgan@aashto.org</a:t>
            </a:r>
            <a:endParaRPr lang="en-US" dirty="0">
              <a:latin typeface="Arial" panose="020B0604020202020204" pitchFamily="34" charset="0"/>
              <a:cs typeface="Arial" panose="020B0604020202020204" pitchFamily="34" charset="0"/>
            </a:endParaRPr>
          </a:p>
          <a:p>
            <a:pPr>
              <a:lnSpc>
                <a:spcPct val="100000"/>
              </a:lnSpc>
              <a:spcBef>
                <a:spcPts val="0"/>
              </a:spcBef>
              <a:spcAft>
                <a:spcPts val="600"/>
              </a:spcAft>
            </a:pPr>
            <a:r>
              <a:rPr lang="en-US" dirty="0">
                <a:solidFill>
                  <a:schemeClr val="tx1"/>
                </a:solidFill>
                <a:latin typeface="Arial" panose="020B0604020202020204" pitchFamily="34" charset="0"/>
                <a:cs typeface="Arial" panose="020B0604020202020204" pitchFamily="34" charset="0"/>
              </a:rPr>
              <a:t>202-624-3635</a:t>
            </a:r>
          </a:p>
          <a:p>
            <a:pPr>
              <a:lnSpc>
                <a:spcPct val="100000"/>
              </a:lnSpc>
              <a:spcBef>
                <a:spcPts val="0"/>
              </a:spcBef>
              <a:spcAft>
                <a:spcPts val="6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600"/>
              </a:spcAft>
            </a:pPr>
            <a:endParaRPr lang="en-US" dirty="0">
              <a:latin typeface="Arial" panose="020B0604020202020204" pitchFamily="34" charset="0"/>
              <a:cs typeface="Arial" panose="020B0604020202020204" pitchFamily="34" charset="0"/>
            </a:endParaRPr>
          </a:p>
        </p:txBody>
      </p:sp>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5212203" y="4139839"/>
            <a:ext cx="2537832" cy="49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78216" b="50000"/>
          <a:stretch/>
        </p:blipFill>
        <p:spPr bwMode="auto">
          <a:xfrm>
            <a:off x="4678680" y="4162425"/>
            <a:ext cx="62246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827" y="4017888"/>
            <a:ext cx="1712659" cy="655278"/>
          </a:xfrm>
          <a:prstGeom prst="rect">
            <a:avLst/>
          </a:prstGeom>
        </p:spPr>
      </p:pic>
      <p:sp>
        <p:nvSpPr>
          <p:cNvPr id="8" name="Title 2"/>
          <p:cNvSpPr txBox="1">
            <a:spLocks/>
          </p:cNvSpPr>
          <p:nvPr/>
        </p:nvSpPr>
        <p:spPr bwMode="auto">
          <a:xfrm>
            <a:off x="200727"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500" b="1">
                <a:solidFill>
                  <a:schemeClr val="bg1"/>
                </a:solidFill>
                <a:effectLst/>
                <a:latin typeface="FranklinGotMdITC"/>
                <a:ea typeface="MS PGothic" pitchFamily="34" charset="-128"/>
                <a:cs typeface="FranklinGotMdITC"/>
              </a:defRPr>
            </a:lvl1pPr>
            <a:lvl2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2pPr>
            <a:lvl3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3pPr>
            <a:lvl4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4pPr>
            <a:lvl5pPr algn="l" rtl="0" eaLnBrk="0" fontAlgn="base" hangingPunct="0">
              <a:spcBef>
                <a:spcPct val="0"/>
              </a:spcBef>
              <a:spcAft>
                <a:spcPct val="0"/>
              </a:spcAft>
              <a:defRPr sz="3500" b="1">
                <a:solidFill>
                  <a:schemeClr val="bg1"/>
                </a:solidFill>
                <a:latin typeface="FranklinGotMdITC" pitchFamily="64" charset="0"/>
                <a:ea typeface="MS PGothic" pitchFamily="3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a:lstStyle>
          <a:p>
            <a:r>
              <a:rPr lang="en-US" sz="3200" kern="0" dirty="0"/>
              <a:t>AASHTO &amp; FHWA Contacts</a:t>
            </a:r>
          </a:p>
        </p:txBody>
      </p:sp>
    </p:spTree>
    <p:extLst>
      <p:ext uri="{BB962C8B-B14F-4D97-AF65-F5344CB8AC3E}">
        <p14:creationId xmlns:p14="http://schemas.microsoft.com/office/powerpoint/2010/main" val="145369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0"/>
            <a:ext cx="9144000" cy="914400"/>
          </a:xfrm>
        </p:spPr>
        <p:txBody>
          <a:bodyPr>
            <a:noAutofit/>
          </a:bodyPr>
          <a:lstStyle/>
          <a:p>
            <a:pPr algn="ctr"/>
            <a:r>
              <a:rPr lang="en-US" sz="2800" i="1" dirty="0"/>
              <a:t>A Self-Assessment on Project Delivery in Arkansas</a:t>
            </a:r>
            <a:endParaRPr lang="en-US" sz="2800" dirty="0"/>
          </a:p>
        </p:txBody>
      </p:sp>
      <p:sp>
        <p:nvSpPr>
          <p:cNvPr id="3" name="Text Placeholder 2"/>
          <p:cNvSpPr>
            <a:spLocks noGrp="1"/>
          </p:cNvSpPr>
          <p:nvPr>
            <p:ph type="body" sz="quarter" idx="10"/>
          </p:nvPr>
        </p:nvSpPr>
        <p:spPr>
          <a:xfrm>
            <a:off x="381000" y="3733800"/>
            <a:ext cx="7315200" cy="1235764"/>
          </a:xfrm>
        </p:spPr>
        <p:txBody>
          <a:bodyPr/>
          <a:lstStyle/>
          <a:p>
            <a:endParaRPr lang="en-US" sz="1400" dirty="0"/>
          </a:p>
          <a:p>
            <a:pPr>
              <a:spcBef>
                <a:spcPts val="0"/>
              </a:spcBef>
            </a:pPr>
            <a:r>
              <a:rPr lang="en-US" dirty="0">
                <a:solidFill>
                  <a:schemeClr val="tx1"/>
                </a:solidFill>
              </a:rPr>
              <a:t>Elisha Wright-</a:t>
            </a:r>
            <a:r>
              <a:rPr lang="en-US" dirty="0" err="1">
                <a:solidFill>
                  <a:schemeClr val="tx1"/>
                </a:solidFill>
              </a:rPr>
              <a:t>Kehner</a:t>
            </a:r>
            <a:r>
              <a:rPr lang="en-US" dirty="0">
                <a:solidFill>
                  <a:schemeClr val="tx1"/>
                </a:solidFill>
              </a:rPr>
              <a:t>, P.E.</a:t>
            </a:r>
          </a:p>
          <a:p>
            <a:pPr>
              <a:spcBef>
                <a:spcPts val="0"/>
              </a:spcBef>
            </a:pPr>
            <a:r>
              <a:rPr lang="en-US" dirty="0">
                <a:solidFill>
                  <a:schemeClr val="tx1"/>
                </a:solidFill>
              </a:rPr>
              <a:t>Arkansas Department of Transportation  </a:t>
            </a:r>
          </a:p>
          <a:p>
            <a:endParaRPr lang="en-US" dirty="0"/>
          </a:p>
          <a:p>
            <a:endParaRPr lang="en-US" dirty="0"/>
          </a:p>
        </p:txBody>
      </p:sp>
    </p:spTree>
    <p:extLst>
      <p:ext uri="{BB962C8B-B14F-4D97-AF65-F5344CB8AC3E}">
        <p14:creationId xmlns:p14="http://schemas.microsoft.com/office/powerpoint/2010/main" val="289486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457200"/>
            <a:ext cx="8458200" cy="1164150"/>
            <a:chOff x="381000" y="457200"/>
            <a:chExt cx="8458200" cy="116415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58200" cy="11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00666"/>
              <a:ext cx="4572000" cy="10772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Why Expediting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Project Delivery (C19)?</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Rectangle 3"/>
          <p:cNvSpPr/>
          <p:nvPr/>
        </p:nvSpPr>
        <p:spPr>
          <a:xfrm>
            <a:off x="381000" y="1997838"/>
            <a:ext cx="8305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C19</a:t>
            </a:r>
            <a:r>
              <a:rPr kumimoji="0" lang="en-US" sz="3200" b="1" i="0" u="none" strike="noStrike" kern="1200" cap="none" spc="0" normalizeH="0" baseline="0" noProof="0" dirty="0">
                <a:ln>
                  <a:noFill/>
                </a:ln>
                <a:solidFill>
                  <a:prstClr val="black"/>
                </a:solidFill>
                <a:effectLst/>
                <a:uLnTx/>
                <a:uFillTx/>
                <a:latin typeface="Calibri"/>
                <a:ea typeface="+mn-ea"/>
                <a:cs typeface="+mn-cs"/>
              </a:rPr>
              <a:t> Strategies Targeted: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Improve Public Involvement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Improve Resource Agency Involvement and</a:t>
            </a:r>
          </a:p>
          <a:p>
            <a:pPr marL="512763"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Demonstrate Real Commitment to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Improve Internal Communication and</a:t>
            </a:r>
          </a:p>
          <a:p>
            <a:pPr marL="512763"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Streamline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Integrate Across all Phases of Project Delivery</a:t>
            </a:r>
          </a:p>
        </p:txBody>
      </p:sp>
    </p:spTree>
    <p:extLst>
      <p:ext uri="{BB962C8B-B14F-4D97-AF65-F5344CB8AC3E}">
        <p14:creationId xmlns:p14="http://schemas.microsoft.com/office/powerpoint/2010/main" val="3055937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HRP2  Round 6 Utilities&amp;#x0D;&amp;#x0A;Implementation Assistance Program Webinar&amp;#x0D;&amp;#x0A;&amp;#x0D;&amp;#x0A;Identifying and Managing Utility Conflicts (R15&quot;/&gt;&lt;property id=&quot;20307&quot; value=&quot;767&quot;/&gt;&lt;/object&gt;&lt;object type=&quot;3&quot; unique_id=&quot;10005&quot;&gt;&lt;property id=&quot;20148&quot; value=&quot;5&quot;/&gt;&lt;property id=&quot;20300&quot; value=&quot;Slide 2 - &amp;quot;Agenda&amp;quot;&quot;/&gt;&lt;property id=&quot;20307&quot; value=&quot;768&quot;/&gt;&lt;/object&gt;&lt;object type=&quot;3&quot; unique_id=&quot;10006&quot;&gt;&lt;property id=&quot;20148&quot; value=&quot;5&quot;/&gt;&lt;property id=&quot;20300&quot; value=&quot;Slide 3 - &amp;quot;SHRP2 at a Glance&amp;quot;&quot;/&gt;&lt;property id=&quot;20307&quot; value=&quot;769&quot;/&gt;&lt;/object&gt;&lt;object type=&quot;3&quot; unique_id=&quot;10007&quot;&gt;&lt;property id=&quot;20148&quot; value=&quot;5&quot;/&gt;&lt;property id=&quot;20300&quot; value=&quot;Slide 4 - &amp;quot;Focus Areas&amp;quot;&quot;/&gt;&lt;property id=&quot;20307&quot; value=&quot;770&quot;/&gt;&lt;/object&gt;&lt;object type=&quot;3&quot; unique_id=&quot;10008&quot;&gt;&lt;property id=&quot;20148&quot; value=&quot;5&quot;/&gt;&lt;property id=&quot;20300&quot; value=&quot;Slide 5 - &amp;quot;SHRP2 Implementation &amp;#x0D;&amp;#x0A;Assistance Program&amp;quot;&quot;/&gt;&lt;property id=&quot;20307&quot; value=&quot;771&quot;/&gt;&lt;/object&gt;&lt;object type=&quot;3&quot; unique_id=&quot;10009&quot;&gt;&lt;property id=&quot;20148&quot; value=&quot;5&quot;/&gt;&lt;property id=&quot;20300&quot; value=&quot;Slide 6 - &amp;quot;Identifying and Managing &amp;#x0D;&amp;#x0A;Utility Conflicts (R15B)&amp;quot;&quot;/&gt;&lt;property id=&quot;20307&quot; value=&quot;734&quot;/&gt;&lt;/object&gt;&lt;object type=&quot;3&quot; unique_id=&quot;10010&quot;&gt;&lt;property id=&quot;20148&quot; value=&quot;5&quot;/&gt;&lt;property id=&quot;20300&quot; value=&quot;Slide 7 - &amp;quot;Identifying and Managing  Utility Conflicts (R15B)&amp;#x0D;&amp;#x0A;Implementation Assistance Program Webinar&amp;#x0D;&amp;#x0A;&amp;#x0D;&amp;#x0A;Cesar Quiroga, Princi&quot;/&gt;&lt;property id=&quot;20307&quot; value=&quot;757&quot;/&gt;&lt;/object&gt;&lt;object type=&quot;3&quot; unique_id=&quot;10011&quot;&gt;&lt;property id=&quot;20148&quot; value=&quot;5&quot;/&gt;&lt;property id=&quot;20300&quot; value=&quot;Slide 8 - &amp;quot;Identifying and Managing &amp;#x0D;&amp;#x0A;Utility Conflicts (R15B)&amp;quot;&quot;/&gt;&lt;property id=&quot;20307&quot; value=&quot;758&quot;/&gt;&lt;/object&gt;&lt;object type=&quot;3&quot; unique_id=&quot;10012&quot;&gt;&lt;property id=&quot;20148&quot; value=&quot;5&quot;/&gt;&lt;property id=&quot;20300&quot; value=&quot;Slide 9 - &amp;quot;Products 1 and 2&amp;quot;&quot;/&gt;&lt;property id=&quot;20307&quot; value=&quot;759&quot;/&gt;&lt;/object&gt;&lt;object type=&quot;3&quot; unique_id=&quot;10013&quot;&gt;&lt;property id=&quot;20148&quot; value=&quot;5&quot;/&gt;&lt;property id=&quot;20300&quot; value=&quot;Slide 10 - &amp;quot;Product 3: One-Day UCM Training &amp;#x0D;&amp;#x0A;Course&amp;quot;&quot;/&gt;&lt;property id=&quot;20307&quot; value=&quot;760&quot;/&gt;&lt;/object&gt;&lt;object type=&quot;3&quot; unique_id=&quot;10014&quot;&gt;&lt;property id=&quot;20148&quot; value=&quot;5&quot;/&gt;&lt;property id=&quot;20300&quot; value=&quot;Slide 11 - &amp;quot;Benefits, Limitations, and &amp;#x0D;&amp;#x0A;Challenges&amp;quot;&quot;/&gt;&lt;property id=&quot;20307&quot; value=&quot;761&quot;/&gt;&lt;/object&gt;&lt;object type=&quot;3&quot; unique_id=&quot;10015&quot;&gt;&lt;property id=&quot;20148&quot; value=&quot;5&quot;/&gt;&lt;property id=&quot;20300&quot; value=&quot;Slide 12 - &amp;quot;Using the UCM for Project Delivery&amp;quot;&quot;/&gt;&lt;property id=&quot;20307&quot; value=&quot;762&quot;/&gt;&lt;/object&gt;&lt;object type=&quot;3&quot; unique_id=&quot;10016&quot;&gt;&lt;property id=&quot;20148&quot; value=&quot;5&quot;/&gt;&lt;property id=&quot;20300&quot; value=&quot;Slide 13&quot;/&gt;&lt;property id=&quot;20307&quot; value=&quot;763&quot;/&gt;&lt;/object&gt;&lt;object type=&quot;3&quot; unique_id=&quot;10017&quot;&gt;&lt;property id=&quot;20148&quot; value=&quot;5&quot;/&gt;&lt;property id=&quot;20300&quot; value=&quot;Slide 14 - &amp;quot;UCM Training Course&amp;quot;&quot;/&gt;&lt;property id=&quot;20307&quot; value=&quot;764&quot;/&gt;&lt;/object&gt;&lt;object type=&quot;3&quot; unique_id=&quot;10018&quot;&gt;&lt;property id=&quot;20148&quot; value=&quot;5&quot;/&gt;&lt;property id=&quot;20300&quot; value=&quot;Slide 15 - &amp;quot;MD 32 Road Widening: &amp;#x0D;&amp;#x0A;Lessons Learned&amp;quot;&quot;/&gt;&lt;property id=&quot;20307&quot; value=&quot;765&quot;/&gt;&lt;/object&gt;&lt;object type=&quot;3&quot; unique_id=&quot;10019&quot;&gt;&lt;property id=&quot;20148&quot; value=&quot;5&quot;/&gt;&lt;property id=&quot;20300&quot; value=&quot;Slide 16 - &amp;quot;Overall Lessons Learned&amp;quot;&quot;/&gt;&lt;property id=&quot;20307&quot; value=&quot;766&quot;/&gt;&lt;/object&gt;&lt;object type=&quot;3&quot; unique_id=&quot;10020&quot;&gt;&lt;property id=&quot;20148&quot; value=&quot;5&quot;/&gt;&lt;property id=&quot;20300&quot; value=&quot;Slide 17 - &amp;quot;Round 3 Implementations&amp;quot;&quot;/&gt;&lt;property id=&quot;20307&quot; value=&quot;748&quot;/&gt;&lt;/object&gt;&lt;object type=&quot;3&quot; unique_id=&quot;10021&quot;&gt;&lt;property id=&quot;20148&quot; value=&quot;5&quot;/&gt;&lt;property id=&quot;20300&quot; value=&quot;Slide 18 - &amp;quot;Round 6 Implementation &amp;#x0D;&amp;#x0A;Assistance&amp;quot;&quot;/&gt;&lt;property id=&quot;20307&quot; value=&quot;749&quot;/&gt;&lt;/object&gt;&lt;object type=&quot;3&quot; unique_id=&quot;10022&quot;&gt;&lt;property id=&quot;20148&quot; value=&quot;5&quot;/&gt;&lt;property id=&quot;20300&quot; value=&quot;Slide 19 - &amp;quot;No Need to Wait for Assistance&amp;quot;&quot;/&gt;&lt;property id=&quot;20307&quot; value=&quot;688&quot;/&gt;&lt;/object&gt;&lt;object type=&quot;3&quot; unique_id=&quot;10023&quot;&gt;&lt;property id=&quot;20148&quot; value=&quot;5&quot;/&gt;&lt;property id=&quot;20300&quot; value=&quot;Slide 20 - &amp;quot;R15B Implementation Assistance Opportunities&amp;quot;&quot;/&gt;&lt;property id=&quot;20307&quot; value=&quot;750&quot;/&gt;&lt;/object&gt;&lt;object type=&quot;3&quot; unique_id=&quot;10024&quot;&gt;&lt;property id=&quot;20148&quot; value=&quot;5&quot;/&gt;&lt;property id=&quot;20300&quot; value=&quot;Slide 21 - &amp;quot;Recipient Requirements&amp;quot;&quot;/&gt;&lt;property id=&quot;20307&quot; value=&quot;751&quot;/&gt;&lt;/object&gt;&lt;object type=&quot;3&quot; unique_id=&quot;10025&quot;&gt;&lt;property id=&quot;20148&quot; value=&quot;5&quot;/&gt;&lt;property id=&quot;20300&quot; value=&quot;Slide 22 - &amp;quot;Recipient Requirements&amp;quot;&quot;/&gt;&lt;property id=&quot;20307&quot; value=&quot;752&quot;/&gt;&lt;/object&gt;&lt;object type=&quot;3&quot; unique_id=&quot;10026&quot;&gt;&lt;property id=&quot;20148&quot; value=&quot;5&quot;/&gt;&lt;property id=&quot;20300&quot; value=&quot;Slide 23 - &amp;quot;Utility Investigation Technologies (R01B)&amp;#x0D;&amp;#x0A;&amp;#x0D;&amp;#x0A;&amp;#x0D;&amp;#x0A;&amp;#x0D;&amp;#x0A;Gary Young, Principal Investigator&amp;#x0D;&amp;#x0A;James Anspach, Investigator*&amp;#x0D;&amp;#x0A;*Spea&quot;/&gt;&lt;property id=&quot;20307&quot; value=&quot;618&quot;/&gt;&lt;/object&gt;&lt;object type=&quot;3&quot; unique_id=&quot;10027&quot;&gt;&lt;property id=&quot;20148&quot; value=&quot;5&quot;/&gt;&lt;property id=&quot;20300&quot; value=&quot;Slide 24 - &amp;quot;Utility Investigation Technologies&amp;#x0D;&amp;#x0A;(R01B)&amp;quot;&quot;/&gt;&lt;property id=&quot;20307&quot; value=&quot;754&quot;/&gt;&lt;/object&gt;&lt;object type=&quot;3&quot; unique_id=&quot;10028&quot;&gt;&lt;property id=&quot;20148&quot; value=&quot;5&quot;/&gt;&lt;property id=&quot;20300&quot; value=&quot;Slide 25 - &amp;quot;System Implementation &amp;#x0D;&amp;#x0A;Parameters and Limitations&amp;quot;&quot;/&gt;&lt;property id=&quot;20307&quot; value=&quot;772&quot;/&gt;&lt;/object&gt;&lt;object type=&quot;3&quot; unique_id=&quot;10029&quot;&gt;&lt;property id=&quot;20148&quot; value=&quot;5&quot;/&gt;&lt;property id=&quot;20300&quot; value=&quot;Slide 26 - &amp;quot;Traditional Multi-Sensor / &amp;#x0D;&amp;#x0A;Technology Toolbox&amp;quot;&quot;/&gt;&lt;property id=&quot;20307&quot; value=&quot;773&quot;/&gt;&lt;/object&gt;&lt;object type=&quot;3&quot; unique_id=&quot;10030&quot;&gt;&lt;property id=&quot;20148&quot; value=&quot;5&quot;/&gt;&lt;property id=&quot;20300&quot; value=&quot;Slide 27 - &amp;quot;Technologies Developed/Studied&amp;quot;&quot;/&gt;&lt;property id=&quot;20307&quot; value=&quot;774&quot;/&gt;&lt;/object&gt;&lt;object type=&quot;3&quot; unique_id=&quot;10031&quot;&gt;&lt;property id=&quot;20148&quot; value=&quot;5&quot;/&gt;&lt;property id=&quot;20300&quot; value=&quot;Slide 28 - &amp;quot;Definitions&amp;quot;&quot;/&gt;&lt;property id=&quot;20307&quot; value=&quot;775&quot;/&gt;&lt;/object&gt;&lt;object type=&quot;3&quot; unique_id=&quot;10032&quot;&gt;&lt;property id=&quot;20148&quot; value=&quot;5&quot;/&gt;&lt;property id=&quot;20300&quot; value=&quot;Slide 29 - &amp;quot;Time Domain Electromagnetic Induction (TDEMI)&amp;quot;&quot;/&gt;&lt;property id=&quot;20307&quot; value=&quot;776&quot;/&gt;&lt;/object&gt;&lt;object type=&quot;3&quot; unique_id=&quot;10033&quot;&gt;&lt;property id=&quot;20148&quot; value=&quot;5&quot;/&gt;&lt;property id=&quot;20300&quot; value=&quot;Slide 30 - &amp;quot;Benefits of Implementation&amp;quot;&quot;/&gt;&lt;property id=&quot;20307&quot; value=&quot;777&quot;/&gt;&lt;/object&gt;&lt;object type=&quot;3&quot; unique_id=&quot;10034&quot;&gt;&lt;property id=&quot;20148&quot; value=&quot;5&quot;/&gt;&lt;property id=&quot;20300&quot; value=&quot;Slide 31 - &amp;quot;Benefits Beyond the Utilities&amp;quot;&quot;/&gt;&lt;property id=&quot;20307&quot; value=&quot;778&quot;/&gt;&lt;/object&gt;&lt;object type=&quot;3&quot; unique_id=&quot;10035&quot;&gt;&lt;property id=&quot;20148&quot; value=&quot;5&quot;/&gt;&lt;property id=&quot;20300&quot; value=&quot;Slide 32 - &amp;quot;Implementation Parameters&amp;quot;&quot;/&gt;&lt;property id=&quot;20307&quot; value=&quot;779&quot;/&gt;&lt;/object&gt;&lt;object type=&quot;3&quot; unique_id=&quot;10036&quot;&gt;&lt;property id=&quot;20148&quot; value=&quot;5&quot;/&gt;&lt;property id=&quot;20300&quot; value=&quot;Slide 33 - &amp;quot;Site Parameters (GPR)&amp;quot;&quot;/&gt;&lt;property id=&quot;20307&quot; value=&quot;780&quot;/&gt;&lt;/object&gt;&lt;object type=&quot;3&quot; unique_id=&quot;10037&quot;&gt;&lt;property id=&quot;20148&quot; value=&quot;5&quot;/&gt;&lt;property id=&quot;20300&quot; value=&quot;Slide 34 - &amp;quot;Site Parameters (TDEMI)&amp;quot;&quot;/&gt;&lt;property id=&quot;20307&quot; value=&quot;781&quot;/&gt;&lt;/object&gt;&lt;object type=&quot;3&quot; unique_id=&quot;10038&quot;&gt;&lt;property id=&quot;20148&quot; value=&quot;5&quot;/&gt;&lt;property id=&quot;20300&quot; value=&quot;Slide 35 - &amp;quot;Merging Datasets&amp;quot;&quot;/&gt;&lt;property id=&quot;20307&quot; value=&quot;782&quot;/&gt;&lt;/object&gt;&lt;object type=&quot;3&quot; unique_id=&quot;10039&quot;&gt;&lt;property id=&quot;20148&quot; value=&quot;5&quot;/&gt;&lt;property id=&quot;20300&quot; value=&quot;Slide 36 - &amp;quot;CALTRANS PROJECT&amp;#x0D;&amp;#x0A;Correctly Mapping a High-Impact Utility That Was Misplaced on Records&amp;quot;&quot;/&gt;&lt;property id=&quot;20307&quot; value=&quot;783&quot;/&gt;&lt;/object&gt;&lt;object type=&quot;3&quot; unique_id=&quot;10040&quot;&gt;&lt;property id=&quot;20148&quot; value=&quot;5&quot;/&gt;&lt;property id=&quot;20300&quot; value=&quot;Slide 37 - &amp;quot;GDOT – GPR and TDEMI&amp;quot;&quot;/&gt;&lt;property id=&quot;20307&quot; value=&quot;784&quot;/&gt;&lt;/object&gt;&lt;object type=&quot;3&quot; unique_id=&quot;10041&quot;&gt;&lt;property id=&quot;20148&quot; value=&quot;5&quot;/&gt;&lt;property id=&quot;20300&quot; value=&quot;Slide 38 - &amp;quot;FLDOT:  3D GPR depths checked to &amp;#x0D;&amp;#x0A;within ½ foot accuracy&amp;quot;&quot;/&gt;&lt;property id=&quot;20307&quot; value=&quot;785&quot;/&gt;&lt;/object&gt;&lt;object type=&quot;3&quot; unique_id=&quot;10042&quot;&gt;&lt;property id=&quot;20148&quot; value=&quot;5&quot;/&gt;&lt;property id=&quot;20300&quot; value=&quot;Slide 39 - &amp;quot;R01B Implementation Assistance&amp;quot;&quot;/&gt;&lt;property id=&quot;20307&quot; value=&quot;755&quot;/&gt;&lt;/object&gt;&lt;object type=&quot;3&quot; unique_id=&quot;10043&quot;&gt;&lt;property id=&quot;20148&quot; value=&quot;5&quot;/&gt;&lt;property id=&quot;20300&quot; value=&quot;Slide 40 - &amp;quot;R01B Implementation Assistance&amp;quot;&quot;/&gt;&lt;property id=&quot;20307&quot; value=&quot;756&quot;/&gt;&lt;/object&gt;&lt;object type=&quot;3&quot; unique_id=&quot;10044&quot;&gt;&lt;property id=&quot;20148&quot; value=&quot;5&quot;/&gt;&lt;property id=&quot;20300&quot; value=&quot;Slide 41 - &amp;quot;R01B Implementation Assistance Opportunities&amp;quot;&quot;/&gt;&lt;property id=&quot;20307&quot; value=&quot;723&quot;/&gt;&lt;/object&gt;&lt;object type=&quot;3&quot; unique_id=&quot;10045&quot;&gt;&lt;property id=&quot;20148&quot; value=&quot;5&quot;/&gt;&lt;property id=&quot;20300&quot; value=&quot;Slide 42 - &amp;quot;Additional R01B Product&amp;#x0D;&amp;#x0A;Information&amp;quot;&quot;/&gt;&lt;property id=&quot;20307&quot; value=&quot;724&quot;/&gt;&lt;/object&gt;&lt;object type=&quot;3&quot; unique_id=&quot;10047&quot;&gt;&lt;property id=&quot;20148&quot; value=&quot;5&quot;/&gt;&lt;property id=&quot;20300&quot; value=&quot;Slide 43 - &amp;quot;Round 6 Implementation &amp;#x0D;&amp;#x0A;Product Webinars (all times EDT)&amp;quot;&quot;/&gt;&lt;property id=&quot;20307&quot; value=&quot;731&quot;/&gt;&lt;/object&gt;&lt;object type=&quot;3&quot; unique_id=&quot;10048&quot;&gt;&lt;property id=&quot;20148&quot; value=&quot;5&quot;/&gt;&lt;property id=&quot;20300&quot; value=&quot;Slide 44 - &amp;quot;Round 6 Product Research&amp;#x0D;&amp;#x0A;Webinar Recordings&amp;quot;&quot;/&gt;&lt;property id=&quot;20307&quot; value=&quot;726&quot;/&gt;&lt;/object&gt;&lt;object type=&quot;3&quot; unique_id=&quot;10049&quot;&gt;&lt;property id=&quot;20148&quot; value=&quot;5&quot;/&gt;&lt;property id=&quot;20300&quot; value=&quot;Slide 45 - &amp;quot;Timeline&amp;quot;&quot;/&gt;&lt;property id=&quot;20307&quot; value=&quot;730&quot;/&gt;&lt;/object&gt;&lt;object type=&quot;3&quot; unique_id=&quot;10050&quot;&gt;&lt;property id=&quot;20148&quot; value=&quot;5&quot;/&gt;&lt;property id=&quot;20300&quot; value=&quot;Slide 46 - &amp;quot;For More Information&amp;quot;&quot;/&gt;&lt;property id=&quot;20307&quot; value=&quot;728&quot;/&gt;&lt;/object&gt;&lt;/object&gt;&lt;/object&gt;&lt;/database&gt;"/>
  <p:tag name="SECTOMILLISECCONVERTED" val="1"/>
</p:tagLst>
</file>

<file path=ppt/theme/theme1.xml><?xml version="1.0" encoding="utf-8"?>
<a:theme xmlns:a="http://schemas.openxmlformats.org/drawingml/2006/main" name="Bullets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RP2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400" b="0" dirty="0" smtClean="0">
            <a:solidFill>
              <a:schemeClr val="bg1">
                <a:lumMod val="50000"/>
              </a:schemeClr>
            </a:solidFill>
            <a:latin typeface="Franklin Gothic Medium" panose="020B0603020102020204" pitchFamily="34" charset="0"/>
          </a:defRPr>
        </a:defPPr>
      </a:lstStyle>
    </a:txDef>
  </a:objectDefaults>
  <a:extraClrSchemeLst/>
</a:theme>
</file>

<file path=ppt/theme/theme3.xml><?xml version="1.0" encoding="utf-8"?>
<a:theme xmlns:a="http://schemas.openxmlformats.org/drawingml/2006/main" name="1_SHRP2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400" b="0" dirty="0" smtClean="0">
            <a:solidFill>
              <a:schemeClr val="bg1">
                <a:lumMod val="50000"/>
              </a:schemeClr>
            </a:solidFill>
            <a:latin typeface="Franklin Gothic Medium" panose="020B0603020102020204" pitchFamily="34" charset="0"/>
          </a:defRPr>
        </a:defPPr>
      </a:lstStyle>
    </a:txDef>
  </a:objectDefaults>
  <a:extraClrSchemeLst/>
</a:theme>
</file>

<file path=ppt/theme/theme4.xml><?xml version="1.0" encoding="utf-8"?>
<a:theme xmlns:a="http://schemas.openxmlformats.org/drawingml/2006/main" name="1_Bullets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HRP2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400" b="0" dirty="0" smtClean="0">
            <a:solidFill>
              <a:schemeClr val="bg1">
                <a:lumMod val="50000"/>
              </a:schemeClr>
            </a:solidFill>
            <a:latin typeface="Franklin Gothic Medium" panose="020B0603020102020204" pitchFamily="34" charset="0"/>
          </a:defRPr>
        </a:defPPr>
      </a:lstStyle>
    </a:txDef>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HRP2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400" b="0" dirty="0" smtClean="0">
            <a:solidFill>
              <a:schemeClr val="bg1">
                <a:lumMod val="50000"/>
              </a:schemeClr>
            </a:solidFill>
            <a:latin typeface="Franklin Gothic Medium" panose="020B0603020102020204"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SHRP2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400" b="0" dirty="0" smtClean="0">
            <a:solidFill>
              <a:schemeClr val="bg1">
                <a:lumMod val="50000"/>
              </a:schemeClr>
            </a:solidFill>
            <a:latin typeface="Franklin Gothic Medium" panose="020B06030201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C21D708C9F4459D52D739FA1CF3E1" ma:contentTypeVersion="2" ma:contentTypeDescription="Create a new document." ma:contentTypeScope="" ma:versionID="65b2f360b40e1c6706d386ec04978a4a">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26437-F269-411E-97B8-7433B389A226}">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6F5532-AB89-46A0-AC71-598FED9CBA2B}">
  <ds:schemaRefs>
    <ds:schemaRef ds:uri="http://schemas.microsoft.com/sharepoint/v3/contenttype/forms"/>
  </ds:schemaRefs>
</ds:datastoreItem>
</file>

<file path=customXml/itemProps3.xml><?xml version="1.0" encoding="utf-8"?>
<ds:datastoreItem xmlns:ds="http://schemas.openxmlformats.org/officeDocument/2006/customXml" ds:itemID="{4411DB2D-90EF-44D5-AB8A-EC0F15020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37721</TotalTime>
  <Words>2895</Words>
  <Application>Microsoft Office PowerPoint</Application>
  <PresentationFormat>On-screen Show (4:3)</PresentationFormat>
  <Paragraphs>560</Paragraphs>
  <Slides>49</Slides>
  <Notes>49</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49</vt:i4>
      </vt:variant>
    </vt:vector>
  </HeadingPairs>
  <TitlesOfParts>
    <vt:vector size="70" baseType="lpstr">
      <vt:lpstr>MS PGothic</vt:lpstr>
      <vt:lpstr>MS PGothic</vt:lpstr>
      <vt:lpstr>Arial</vt:lpstr>
      <vt:lpstr>Calibri</vt:lpstr>
      <vt:lpstr>Courier New</vt:lpstr>
      <vt:lpstr>Franklin Gothic Book</vt:lpstr>
      <vt:lpstr>Franklin Gothic Heavy</vt:lpstr>
      <vt:lpstr>FranklinGotMdITC</vt:lpstr>
      <vt:lpstr>Lucida Grande</vt:lpstr>
      <vt:lpstr>Symbol</vt:lpstr>
      <vt:lpstr>Times New Roman</vt:lpstr>
      <vt:lpstr>Wingdings</vt:lpstr>
      <vt:lpstr>Bullets Master</vt:lpstr>
      <vt:lpstr>SHRP2 Presentation Template</vt:lpstr>
      <vt:lpstr>1_SHRP2 Presentation Template</vt:lpstr>
      <vt:lpstr>1_Bullets Master</vt:lpstr>
      <vt:lpstr>3_SHRP2 Presentation Template</vt:lpstr>
      <vt:lpstr>2_Default Design</vt:lpstr>
      <vt:lpstr>2_SHRP2 Presentation Template</vt:lpstr>
      <vt:lpstr>Office Theme</vt:lpstr>
      <vt:lpstr>4_SHRP2 Presentation Template</vt:lpstr>
      <vt:lpstr>Expediting Project Delivery Webinar – Agency Commitments to Internal Coordination and Delivery</vt:lpstr>
      <vt:lpstr>PowerPoint Presentation</vt:lpstr>
      <vt:lpstr>Expediting Project Delivery</vt:lpstr>
      <vt:lpstr>Expediting Project Delivery</vt:lpstr>
      <vt:lpstr>Implementation Award  Recipients</vt:lpstr>
      <vt:lpstr>SHRP2 on the Web</vt:lpstr>
      <vt:lpstr>PowerPoint Presentation</vt:lpstr>
      <vt:lpstr>A Self-Assessment on Project Delivery in Arkansas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 Reference Guide for expediting project delivery of  Local Public Agency (LPA) Federal-Aid Projects</vt:lpstr>
      <vt:lpstr>Overview – ADOT Process for FAHP</vt:lpstr>
      <vt:lpstr>Overview - SHRP2, C19 Report</vt:lpstr>
      <vt:lpstr>Purpose of ADOT’s SHRP2 Project</vt:lpstr>
      <vt:lpstr>Purpose of ADOT ‘s SHRP2 Project</vt:lpstr>
      <vt:lpstr>ADOT ‘s SHRP2 Project  Model</vt:lpstr>
      <vt:lpstr>Example - Communication  Breakdown</vt:lpstr>
      <vt:lpstr>Identification of issues</vt:lpstr>
      <vt:lpstr>Identification of issues</vt:lpstr>
      <vt:lpstr>Addressing the Constraints</vt:lpstr>
      <vt:lpstr>Addressing the Constraints</vt:lpstr>
      <vt:lpstr>Delegation Authority for LPA projects</vt:lpstr>
      <vt:lpstr>Overview- ADOT Project Development   Process</vt:lpstr>
      <vt:lpstr>NEPA Approval and  ADOT Environmental Clearance</vt:lpstr>
      <vt:lpstr>Initiating ADOT Administered  LPA project </vt:lpstr>
      <vt:lpstr>ADOT IGA and Consultant Procurement</vt:lpstr>
      <vt:lpstr>Assistance During Scoping Phase</vt:lpstr>
      <vt:lpstr>Assistance During Development Phase</vt:lpstr>
      <vt:lpstr>Coordination and Communication </vt:lpstr>
      <vt:lpstr>Coordination, Communication, Documentation, QA/QC</vt:lpstr>
      <vt:lpstr>Summary – Expediting Project  Delivery</vt:lpstr>
      <vt:lpstr>Arizona DOT Contacts and References</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Strategies</dc:title>
  <dc:creator>End-User</dc:creator>
  <cp:lastModifiedBy>Doherty, Don CTR (VOLPE)</cp:lastModifiedBy>
  <cp:revision>1586</cp:revision>
  <cp:lastPrinted>2017-10-12T16:24:57Z</cp:lastPrinted>
  <dcterms:created xsi:type="dcterms:W3CDTF">2010-03-08T17:40:08Z</dcterms:created>
  <dcterms:modified xsi:type="dcterms:W3CDTF">2018-06-19T13:48:50Z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0x010100E64C21D708C9F4459D52D739FA1CF3E1</vt:lpwstr>
  </property>
</Properties>
</file>