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4" r:id="rId5"/>
    <p:sldMasterId id="2147483688" r:id="rId6"/>
    <p:sldMasterId id="2147483709" r:id="rId7"/>
    <p:sldMasterId id="2147483714" r:id="rId8"/>
    <p:sldMasterId id="2147483723" r:id="rId9"/>
    <p:sldMasterId id="2147483725" r:id="rId10"/>
    <p:sldMasterId id="2147483742" r:id="rId11"/>
    <p:sldMasterId id="2147483745" r:id="rId12"/>
    <p:sldMasterId id="2147483758" r:id="rId13"/>
    <p:sldMasterId id="2147483779" r:id="rId14"/>
    <p:sldMasterId id="2147483782" r:id="rId15"/>
    <p:sldMasterId id="2147483788" r:id="rId16"/>
    <p:sldMasterId id="2147483792" r:id="rId17"/>
    <p:sldMasterId id="2147483797" r:id="rId18"/>
    <p:sldMasterId id="2147483802" r:id="rId19"/>
    <p:sldMasterId id="2147483806" r:id="rId20"/>
    <p:sldMasterId id="2147483810" r:id="rId21"/>
    <p:sldMasterId id="2147483814" r:id="rId22"/>
  </p:sldMasterIdLst>
  <p:notesMasterIdLst>
    <p:notesMasterId r:id="rId64"/>
  </p:notesMasterIdLst>
  <p:handoutMasterIdLst>
    <p:handoutMasterId r:id="rId65"/>
  </p:handoutMasterIdLst>
  <p:sldIdLst>
    <p:sldId id="257" r:id="rId23"/>
    <p:sldId id="282" r:id="rId24"/>
    <p:sldId id="390" r:id="rId25"/>
    <p:sldId id="391" r:id="rId26"/>
    <p:sldId id="392" r:id="rId27"/>
    <p:sldId id="279" r:id="rId28"/>
    <p:sldId id="283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33" r:id="rId44"/>
    <p:sldId id="434" r:id="rId45"/>
    <p:sldId id="435" r:id="rId46"/>
    <p:sldId id="436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47" r:id="rId58"/>
    <p:sldId id="448" r:id="rId59"/>
    <p:sldId id="449" r:id="rId60"/>
    <p:sldId id="450" r:id="rId61"/>
    <p:sldId id="284" r:id="rId62"/>
    <p:sldId id="289" r:id="rId63"/>
  </p:sldIdLst>
  <p:sldSz cx="9144000" cy="6858000" type="screen4x3"/>
  <p:notesSz cx="6858000" cy="92964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59">
          <p15:clr>
            <a:srgbClr val="A4A3A4"/>
          </p15:clr>
        </p15:guide>
        <p15:guide id="3" pos="2207">
          <p15:clr>
            <a:srgbClr val="A4A3A4"/>
          </p15:clr>
        </p15:guide>
        <p15:guide id="4" pos="21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.Johnson" initials="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68B"/>
    <a:srgbClr val="0033CC"/>
    <a:srgbClr val="000066"/>
    <a:srgbClr val="0000CC"/>
    <a:srgbClr val="F39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693" autoAdjust="0"/>
  </p:normalViewPr>
  <p:slideViewPr>
    <p:cSldViewPr>
      <p:cViewPr varScale="1">
        <p:scale>
          <a:sx n="133" d="100"/>
          <a:sy n="133" d="100"/>
        </p:scale>
        <p:origin x="1038" y="126"/>
      </p:cViewPr>
      <p:guideLst>
        <p:guide orient="horz" pos="2160"/>
        <p:guide pos="288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86" y="-77"/>
      </p:cViewPr>
      <p:guideLst>
        <p:guide orient="horz" pos="2928"/>
        <p:guide pos="2159"/>
        <p:guide pos="2207"/>
        <p:guide pos="21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9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commentAuthors" Target="commentAuthor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639F0-D20C-4C3B-BF82-BF95EAECFFEB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1E1F5EE6-F4E0-45B3-BCE1-F813AD9AA3C2}">
      <dgm:prSet phldrT="[Text]"/>
      <dgm:spPr/>
      <dgm:t>
        <a:bodyPr/>
        <a:lstStyle/>
        <a:p>
          <a:r>
            <a:rPr lang="en-US" dirty="0"/>
            <a:t>Value Engineering of PD&amp;E</a:t>
          </a:r>
        </a:p>
        <a:p>
          <a:r>
            <a:rPr lang="en-US" dirty="0"/>
            <a:t>Summer 2013</a:t>
          </a:r>
        </a:p>
      </dgm:t>
    </dgm:pt>
    <dgm:pt modelId="{70B91AC9-7D2F-47B1-895C-C37BA4B034CF}" type="parTrans" cxnId="{09D5A2BD-6503-41BA-A076-9B45155D1438}">
      <dgm:prSet/>
      <dgm:spPr/>
      <dgm:t>
        <a:bodyPr/>
        <a:lstStyle/>
        <a:p>
          <a:endParaRPr lang="en-US"/>
        </a:p>
      </dgm:t>
    </dgm:pt>
    <dgm:pt modelId="{CB644462-7A80-426A-BBCA-657641F2B400}" type="sibTrans" cxnId="{09D5A2BD-6503-41BA-A076-9B45155D1438}">
      <dgm:prSet/>
      <dgm:spPr/>
      <dgm:t>
        <a:bodyPr/>
        <a:lstStyle/>
        <a:p>
          <a:endParaRPr lang="en-US"/>
        </a:p>
      </dgm:t>
    </dgm:pt>
    <dgm:pt modelId="{F85D35D0-133B-44A2-81EA-2D0F217D5169}">
      <dgm:prSet phldrT="[Text]"/>
      <dgm:spPr/>
      <dgm:t>
        <a:bodyPr/>
        <a:lstStyle/>
        <a:p>
          <a:r>
            <a:rPr lang="en-US" dirty="0"/>
            <a:t>SHRP2/C-19 Assistance</a:t>
          </a:r>
        </a:p>
        <a:p>
          <a:r>
            <a:rPr lang="en-US" dirty="0"/>
            <a:t>Fall 2013</a:t>
          </a:r>
        </a:p>
      </dgm:t>
    </dgm:pt>
    <dgm:pt modelId="{EC906655-C887-464D-BDC2-5A902A27A577}" type="parTrans" cxnId="{DE3BCAF1-332F-46C5-8C12-EAF09C066F95}">
      <dgm:prSet/>
      <dgm:spPr/>
      <dgm:t>
        <a:bodyPr/>
        <a:lstStyle/>
        <a:p>
          <a:endParaRPr lang="en-US"/>
        </a:p>
      </dgm:t>
    </dgm:pt>
    <dgm:pt modelId="{11FA1A57-E051-45DC-9897-FAC614C4B56D}" type="sibTrans" cxnId="{DE3BCAF1-332F-46C5-8C12-EAF09C066F95}">
      <dgm:prSet/>
      <dgm:spPr/>
      <dgm:t>
        <a:bodyPr/>
        <a:lstStyle/>
        <a:p>
          <a:endParaRPr lang="en-US"/>
        </a:p>
      </dgm:t>
    </dgm:pt>
    <dgm:pt modelId="{97347C09-0FB6-4DFB-8306-1AF5CC2666C6}">
      <dgm:prSet phldrT="[Text]"/>
      <dgm:spPr/>
      <dgm:t>
        <a:bodyPr/>
        <a:lstStyle/>
        <a:p>
          <a:r>
            <a:rPr lang="en-US" dirty="0"/>
            <a:t>SWAT Teams</a:t>
          </a:r>
        </a:p>
        <a:p>
          <a:r>
            <a:rPr lang="en-US" dirty="0"/>
            <a:t>Spring 2015</a:t>
          </a:r>
        </a:p>
      </dgm:t>
    </dgm:pt>
    <dgm:pt modelId="{46E8F7D2-A4EA-4C4C-9C96-0634634415F8}" type="parTrans" cxnId="{2EAC83E5-DD0A-4286-BE5D-38501CE238E7}">
      <dgm:prSet/>
      <dgm:spPr/>
      <dgm:t>
        <a:bodyPr/>
        <a:lstStyle/>
        <a:p>
          <a:endParaRPr lang="en-US"/>
        </a:p>
      </dgm:t>
    </dgm:pt>
    <dgm:pt modelId="{7D8B9BCF-C84D-4425-B20D-08BA7EB476FF}" type="sibTrans" cxnId="{2EAC83E5-DD0A-4286-BE5D-38501CE238E7}">
      <dgm:prSet/>
      <dgm:spPr/>
      <dgm:t>
        <a:bodyPr/>
        <a:lstStyle/>
        <a:p>
          <a:endParaRPr lang="en-US"/>
        </a:p>
      </dgm:t>
    </dgm:pt>
    <dgm:pt modelId="{5C28563B-8047-4773-AA32-6F739CCB684C}">
      <dgm:prSet/>
      <dgm:spPr/>
      <dgm:t>
        <a:bodyPr/>
        <a:lstStyle/>
        <a:p>
          <a:r>
            <a:rPr lang="en-US" dirty="0"/>
            <a:t>NEPA Assignment</a:t>
          </a:r>
        </a:p>
        <a:p>
          <a:r>
            <a:rPr lang="en-US" dirty="0"/>
            <a:t>December 2016</a:t>
          </a:r>
        </a:p>
      </dgm:t>
    </dgm:pt>
    <dgm:pt modelId="{11A5C034-1761-4086-BDEF-86CE320F4BBE}" type="parTrans" cxnId="{26C8B5CD-1911-494F-A5B4-543DD1101F20}">
      <dgm:prSet/>
      <dgm:spPr/>
      <dgm:t>
        <a:bodyPr/>
        <a:lstStyle/>
        <a:p>
          <a:endParaRPr lang="en-US"/>
        </a:p>
      </dgm:t>
    </dgm:pt>
    <dgm:pt modelId="{20831853-C217-4B09-89F6-826B80D14881}" type="sibTrans" cxnId="{26C8B5CD-1911-494F-A5B4-543DD1101F20}">
      <dgm:prSet/>
      <dgm:spPr/>
      <dgm:t>
        <a:bodyPr/>
        <a:lstStyle/>
        <a:p>
          <a:endParaRPr lang="en-US"/>
        </a:p>
      </dgm:t>
    </dgm:pt>
    <dgm:pt modelId="{974DBB1D-CF69-4715-A8D5-1A945DE65780}">
      <dgm:prSet/>
      <dgm:spPr/>
      <dgm:t>
        <a:bodyPr/>
        <a:lstStyle/>
        <a:p>
          <a:r>
            <a:rPr lang="en-US" dirty="0"/>
            <a:t>SWAT is a Process</a:t>
          </a:r>
        </a:p>
      </dgm:t>
    </dgm:pt>
    <dgm:pt modelId="{FEFD0438-C3B7-4711-9E44-91BEEA0684C4}" type="parTrans" cxnId="{F9B75ED1-76E6-4FCC-A7A9-4D0602C1EB17}">
      <dgm:prSet/>
      <dgm:spPr/>
      <dgm:t>
        <a:bodyPr/>
        <a:lstStyle/>
        <a:p>
          <a:endParaRPr lang="en-US"/>
        </a:p>
      </dgm:t>
    </dgm:pt>
    <dgm:pt modelId="{51C2520F-4C77-42F7-9980-DB83EBC5A2DD}" type="sibTrans" cxnId="{F9B75ED1-76E6-4FCC-A7A9-4D0602C1EB17}">
      <dgm:prSet/>
      <dgm:spPr/>
      <dgm:t>
        <a:bodyPr/>
        <a:lstStyle/>
        <a:p>
          <a:endParaRPr lang="en-US"/>
        </a:p>
      </dgm:t>
    </dgm:pt>
    <dgm:pt modelId="{CC15066C-D3FA-4231-9F58-F43709F65371}">
      <dgm:prSet/>
      <dgm:spPr/>
      <dgm:t>
        <a:bodyPr/>
        <a:lstStyle/>
        <a:p>
          <a:r>
            <a:rPr lang="en-US" dirty="0"/>
            <a:t>Measuring Progress</a:t>
          </a:r>
        </a:p>
      </dgm:t>
    </dgm:pt>
    <dgm:pt modelId="{4E902CDD-8C4D-4026-B754-A916D00B9F11}" type="parTrans" cxnId="{B9DAE82F-5A1D-483A-950C-2EB616D23BC9}">
      <dgm:prSet/>
      <dgm:spPr/>
      <dgm:t>
        <a:bodyPr/>
        <a:lstStyle/>
        <a:p>
          <a:endParaRPr lang="en-US"/>
        </a:p>
      </dgm:t>
    </dgm:pt>
    <dgm:pt modelId="{1FB715B3-E3A0-4E72-AF52-83B498194912}" type="sibTrans" cxnId="{B9DAE82F-5A1D-483A-950C-2EB616D23BC9}">
      <dgm:prSet/>
      <dgm:spPr/>
      <dgm:t>
        <a:bodyPr/>
        <a:lstStyle/>
        <a:p>
          <a:endParaRPr lang="en-US"/>
        </a:p>
      </dgm:t>
    </dgm:pt>
    <dgm:pt modelId="{728D2E67-8E0C-478C-B73E-F0A70A0AB565}" type="pres">
      <dgm:prSet presAssocID="{1AE639F0-D20C-4C3B-BF82-BF95EAECFFEB}" presName="CompostProcess" presStyleCnt="0">
        <dgm:presLayoutVars>
          <dgm:dir/>
          <dgm:resizeHandles val="exact"/>
        </dgm:presLayoutVars>
      </dgm:prSet>
      <dgm:spPr/>
    </dgm:pt>
    <dgm:pt modelId="{CB60D1F3-AA9C-42A4-BB8C-274E3E63F054}" type="pres">
      <dgm:prSet presAssocID="{1AE639F0-D20C-4C3B-BF82-BF95EAECFFEB}" presName="arrow" presStyleLbl="bgShp" presStyleIdx="0" presStyleCnt="1"/>
      <dgm:spPr/>
    </dgm:pt>
    <dgm:pt modelId="{438353BF-BEE5-4FC9-A9DF-7525D92812B3}" type="pres">
      <dgm:prSet presAssocID="{1AE639F0-D20C-4C3B-BF82-BF95EAECFFEB}" presName="linearProcess" presStyleCnt="0"/>
      <dgm:spPr/>
    </dgm:pt>
    <dgm:pt modelId="{F606E3B1-F664-4AD0-99EA-C5CD504D91B1}" type="pres">
      <dgm:prSet presAssocID="{1E1F5EE6-F4E0-45B3-BCE1-F813AD9AA3C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288DF-E57D-489B-8A7A-45EA95D0C15F}" type="pres">
      <dgm:prSet presAssocID="{CB644462-7A80-426A-BBCA-657641F2B400}" presName="sibTrans" presStyleCnt="0"/>
      <dgm:spPr/>
    </dgm:pt>
    <dgm:pt modelId="{EB393A8A-9109-44A0-A898-5F07267BE98B}" type="pres">
      <dgm:prSet presAssocID="{F85D35D0-133B-44A2-81EA-2D0F217D516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1F70A-F454-4358-8741-ACE1FDE1343F}" type="pres">
      <dgm:prSet presAssocID="{11FA1A57-E051-45DC-9897-FAC614C4B56D}" presName="sibTrans" presStyleCnt="0"/>
      <dgm:spPr/>
    </dgm:pt>
    <dgm:pt modelId="{020D858A-08F4-4CF0-AE8D-B4660B6D47E8}" type="pres">
      <dgm:prSet presAssocID="{97347C09-0FB6-4DFB-8306-1AF5CC2666C6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E7EE1-5EC9-45ED-AF36-AF5BEB83A693}" type="pres">
      <dgm:prSet presAssocID="{7D8B9BCF-C84D-4425-B20D-08BA7EB476FF}" presName="sibTrans" presStyleCnt="0"/>
      <dgm:spPr/>
    </dgm:pt>
    <dgm:pt modelId="{25E0C0DA-86CD-471E-8BC2-C851ABFA39EC}" type="pres">
      <dgm:prSet presAssocID="{974DBB1D-CF69-4715-A8D5-1A945DE6578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7A3FA-3D79-4201-9303-66741154C0A6}" type="pres">
      <dgm:prSet presAssocID="{51C2520F-4C77-42F7-9980-DB83EBC5A2DD}" presName="sibTrans" presStyleCnt="0"/>
      <dgm:spPr/>
    </dgm:pt>
    <dgm:pt modelId="{032F7485-848C-43B9-8DAE-CA82EA4E57F0}" type="pres">
      <dgm:prSet presAssocID="{5C28563B-8047-4773-AA32-6F739CCB684C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8F1C7-AF35-4C16-801A-571A9BFA74CD}" type="pres">
      <dgm:prSet presAssocID="{20831853-C217-4B09-89F6-826B80D14881}" presName="sibTrans" presStyleCnt="0"/>
      <dgm:spPr/>
    </dgm:pt>
    <dgm:pt modelId="{5BB7A6E1-F1B9-41F4-B30D-08DC1AB3A1AA}" type="pres">
      <dgm:prSet presAssocID="{CC15066C-D3FA-4231-9F58-F43709F6537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5A2BD-6503-41BA-A076-9B45155D1438}" srcId="{1AE639F0-D20C-4C3B-BF82-BF95EAECFFEB}" destId="{1E1F5EE6-F4E0-45B3-BCE1-F813AD9AA3C2}" srcOrd="0" destOrd="0" parTransId="{70B91AC9-7D2F-47B1-895C-C37BA4B034CF}" sibTransId="{CB644462-7A80-426A-BBCA-657641F2B400}"/>
    <dgm:cxn modelId="{B9DAE82F-5A1D-483A-950C-2EB616D23BC9}" srcId="{1AE639F0-D20C-4C3B-BF82-BF95EAECFFEB}" destId="{CC15066C-D3FA-4231-9F58-F43709F65371}" srcOrd="5" destOrd="0" parTransId="{4E902CDD-8C4D-4026-B754-A916D00B9F11}" sibTransId="{1FB715B3-E3A0-4E72-AF52-83B498194912}"/>
    <dgm:cxn modelId="{30107E3F-85E5-4183-AB89-52A7AA1BD121}" type="presOf" srcId="{5C28563B-8047-4773-AA32-6F739CCB684C}" destId="{032F7485-848C-43B9-8DAE-CA82EA4E57F0}" srcOrd="0" destOrd="0" presId="urn:microsoft.com/office/officeart/2005/8/layout/hProcess9"/>
    <dgm:cxn modelId="{F9B75ED1-76E6-4FCC-A7A9-4D0602C1EB17}" srcId="{1AE639F0-D20C-4C3B-BF82-BF95EAECFFEB}" destId="{974DBB1D-CF69-4715-A8D5-1A945DE65780}" srcOrd="3" destOrd="0" parTransId="{FEFD0438-C3B7-4711-9E44-91BEEA0684C4}" sibTransId="{51C2520F-4C77-42F7-9980-DB83EBC5A2DD}"/>
    <dgm:cxn modelId="{C22924B5-D2C3-4A37-B545-522AACB7A64A}" type="presOf" srcId="{974DBB1D-CF69-4715-A8D5-1A945DE65780}" destId="{25E0C0DA-86CD-471E-8BC2-C851ABFA39EC}" srcOrd="0" destOrd="0" presId="urn:microsoft.com/office/officeart/2005/8/layout/hProcess9"/>
    <dgm:cxn modelId="{DE3BCAF1-332F-46C5-8C12-EAF09C066F95}" srcId="{1AE639F0-D20C-4C3B-BF82-BF95EAECFFEB}" destId="{F85D35D0-133B-44A2-81EA-2D0F217D5169}" srcOrd="1" destOrd="0" parTransId="{EC906655-C887-464D-BDC2-5A902A27A577}" sibTransId="{11FA1A57-E051-45DC-9897-FAC614C4B56D}"/>
    <dgm:cxn modelId="{703F3B5C-56B0-4209-A86E-EE5C4BCA87EB}" type="presOf" srcId="{1AE639F0-D20C-4C3B-BF82-BF95EAECFFEB}" destId="{728D2E67-8E0C-478C-B73E-F0A70A0AB565}" srcOrd="0" destOrd="0" presId="urn:microsoft.com/office/officeart/2005/8/layout/hProcess9"/>
    <dgm:cxn modelId="{3E6BD328-5882-4E47-B32B-79005DF62640}" type="presOf" srcId="{1E1F5EE6-F4E0-45B3-BCE1-F813AD9AA3C2}" destId="{F606E3B1-F664-4AD0-99EA-C5CD504D91B1}" srcOrd="0" destOrd="0" presId="urn:microsoft.com/office/officeart/2005/8/layout/hProcess9"/>
    <dgm:cxn modelId="{395E22D6-3D60-46E7-A984-EC93B82EC8A7}" type="presOf" srcId="{F85D35D0-133B-44A2-81EA-2D0F217D5169}" destId="{EB393A8A-9109-44A0-A898-5F07267BE98B}" srcOrd="0" destOrd="0" presId="urn:microsoft.com/office/officeart/2005/8/layout/hProcess9"/>
    <dgm:cxn modelId="{2EAC83E5-DD0A-4286-BE5D-38501CE238E7}" srcId="{1AE639F0-D20C-4C3B-BF82-BF95EAECFFEB}" destId="{97347C09-0FB6-4DFB-8306-1AF5CC2666C6}" srcOrd="2" destOrd="0" parTransId="{46E8F7D2-A4EA-4C4C-9C96-0634634415F8}" sibTransId="{7D8B9BCF-C84D-4425-B20D-08BA7EB476FF}"/>
    <dgm:cxn modelId="{26C8B5CD-1911-494F-A5B4-543DD1101F20}" srcId="{1AE639F0-D20C-4C3B-BF82-BF95EAECFFEB}" destId="{5C28563B-8047-4773-AA32-6F739CCB684C}" srcOrd="4" destOrd="0" parTransId="{11A5C034-1761-4086-BDEF-86CE320F4BBE}" sibTransId="{20831853-C217-4B09-89F6-826B80D14881}"/>
    <dgm:cxn modelId="{5FC4C210-B5FF-44D3-A7AC-953A467B985D}" type="presOf" srcId="{CC15066C-D3FA-4231-9F58-F43709F65371}" destId="{5BB7A6E1-F1B9-41F4-B30D-08DC1AB3A1AA}" srcOrd="0" destOrd="0" presId="urn:microsoft.com/office/officeart/2005/8/layout/hProcess9"/>
    <dgm:cxn modelId="{23C68DF2-87C9-48E5-AA24-D16E46CCEB81}" type="presOf" srcId="{97347C09-0FB6-4DFB-8306-1AF5CC2666C6}" destId="{020D858A-08F4-4CF0-AE8D-B4660B6D47E8}" srcOrd="0" destOrd="0" presId="urn:microsoft.com/office/officeart/2005/8/layout/hProcess9"/>
    <dgm:cxn modelId="{CD310782-06E6-4713-B1ED-1B5586BFB86D}" type="presParOf" srcId="{728D2E67-8E0C-478C-B73E-F0A70A0AB565}" destId="{CB60D1F3-AA9C-42A4-BB8C-274E3E63F054}" srcOrd="0" destOrd="0" presId="urn:microsoft.com/office/officeart/2005/8/layout/hProcess9"/>
    <dgm:cxn modelId="{D8CE063B-6AD7-4091-B0EA-8FF9BFBAEDE3}" type="presParOf" srcId="{728D2E67-8E0C-478C-B73E-F0A70A0AB565}" destId="{438353BF-BEE5-4FC9-A9DF-7525D92812B3}" srcOrd="1" destOrd="0" presId="urn:microsoft.com/office/officeart/2005/8/layout/hProcess9"/>
    <dgm:cxn modelId="{981E7510-C557-4F12-87E5-76C91A962B3D}" type="presParOf" srcId="{438353BF-BEE5-4FC9-A9DF-7525D92812B3}" destId="{F606E3B1-F664-4AD0-99EA-C5CD504D91B1}" srcOrd="0" destOrd="0" presId="urn:microsoft.com/office/officeart/2005/8/layout/hProcess9"/>
    <dgm:cxn modelId="{EA75D88B-6854-4FE7-A24C-21F271BCBAA1}" type="presParOf" srcId="{438353BF-BEE5-4FC9-A9DF-7525D92812B3}" destId="{17C288DF-E57D-489B-8A7A-45EA95D0C15F}" srcOrd="1" destOrd="0" presId="urn:microsoft.com/office/officeart/2005/8/layout/hProcess9"/>
    <dgm:cxn modelId="{B17122E0-6416-48DD-B083-7B8A2EE185DC}" type="presParOf" srcId="{438353BF-BEE5-4FC9-A9DF-7525D92812B3}" destId="{EB393A8A-9109-44A0-A898-5F07267BE98B}" srcOrd="2" destOrd="0" presId="urn:microsoft.com/office/officeart/2005/8/layout/hProcess9"/>
    <dgm:cxn modelId="{5D8A40A1-AB80-4E43-B938-F59E8E8F2625}" type="presParOf" srcId="{438353BF-BEE5-4FC9-A9DF-7525D92812B3}" destId="{8861F70A-F454-4358-8741-ACE1FDE1343F}" srcOrd="3" destOrd="0" presId="urn:microsoft.com/office/officeart/2005/8/layout/hProcess9"/>
    <dgm:cxn modelId="{99B49DFA-C383-41E1-BB4A-C131F739E3FA}" type="presParOf" srcId="{438353BF-BEE5-4FC9-A9DF-7525D92812B3}" destId="{020D858A-08F4-4CF0-AE8D-B4660B6D47E8}" srcOrd="4" destOrd="0" presId="urn:microsoft.com/office/officeart/2005/8/layout/hProcess9"/>
    <dgm:cxn modelId="{FBA622AD-3E03-4ED5-AFF2-4F19353EB92A}" type="presParOf" srcId="{438353BF-BEE5-4FC9-A9DF-7525D92812B3}" destId="{77FE7EE1-5EC9-45ED-AF36-AF5BEB83A693}" srcOrd="5" destOrd="0" presId="urn:microsoft.com/office/officeart/2005/8/layout/hProcess9"/>
    <dgm:cxn modelId="{B91F95AD-6017-4512-B986-F46A16AC9459}" type="presParOf" srcId="{438353BF-BEE5-4FC9-A9DF-7525D92812B3}" destId="{25E0C0DA-86CD-471E-8BC2-C851ABFA39EC}" srcOrd="6" destOrd="0" presId="urn:microsoft.com/office/officeart/2005/8/layout/hProcess9"/>
    <dgm:cxn modelId="{3C8741FE-247D-4BE7-B5DD-B325A7A519BF}" type="presParOf" srcId="{438353BF-BEE5-4FC9-A9DF-7525D92812B3}" destId="{3C27A3FA-3D79-4201-9303-66741154C0A6}" srcOrd="7" destOrd="0" presId="urn:microsoft.com/office/officeart/2005/8/layout/hProcess9"/>
    <dgm:cxn modelId="{D5C3DC5A-24E6-4769-B367-8BC9FEB9CFB5}" type="presParOf" srcId="{438353BF-BEE5-4FC9-A9DF-7525D92812B3}" destId="{032F7485-848C-43B9-8DAE-CA82EA4E57F0}" srcOrd="8" destOrd="0" presId="urn:microsoft.com/office/officeart/2005/8/layout/hProcess9"/>
    <dgm:cxn modelId="{74651286-F0C8-40B8-A56D-BF3824E7F5C0}" type="presParOf" srcId="{438353BF-BEE5-4FC9-A9DF-7525D92812B3}" destId="{F998F1C7-AF35-4C16-801A-571A9BFA74CD}" srcOrd="9" destOrd="0" presId="urn:microsoft.com/office/officeart/2005/8/layout/hProcess9"/>
    <dgm:cxn modelId="{A0644963-B90A-41F0-9DF0-F77F7266D01A}" type="presParOf" srcId="{438353BF-BEE5-4FC9-A9DF-7525D92812B3}" destId="{5BB7A6E1-F1B9-41F4-B30D-08DC1AB3A1A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0D1F3-AA9C-42A4-BB8C-274E3E63F054}">
      <dsp:nvSpPr>
        <dsp:cNvPr id="0" name=""/>
        <dsp:cNvSpPr/>
      </dsp:nvSpPr>
      <dsp:spPr>
        <a:xfrm>
          <a:off x="525779" y="0"/>
          <a:ext cx="5958840" cy="4622799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6E3B1-F664-4AD0-99EA-C5CD504D91B1}">
      <dsp:nvSpPr>
        <dsp:cNvPr id="0" name=""/>
        <dsp:cNvSpPr/>
      </dsp:nvSpPr>
      <dsp:spPr>
        <a:xfrm>
          <a:off x="1925" y="1386839"/>
          <a:ext cx="1121047" cy="1849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Value Engineering of PD&amp;E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Summer 2013</a:t>
          </a:r>
        </a:p>
      </dsp:txBody>
      <dsp:txXfrm>
        <a:off x="56650" y="1441564"/>
        <a:ext cx="1011597" cy="1739670"/>
      </dsp:txXfrm>
    </dsp:sp>
    <dsp:sp modelId="{EB393A8A-9109-44A0-A898-5F07267BE98B}">
      <dsp:nvSpPr>
        <dsp:cNvPr id="0" name=""/>
        <dsp:cNvSpPr/>
      </dsp:nvSpPr>
      <dsp:spPr>
        <a:xfrm>
          <a:off x="1179025" y="1386839"/>
          <a:ext cx="1121047" cy="1849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SHRP2/C-19 Assistance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Fall 2013</a:t>
          </a:r>
        </a:p>
      </dsp:txBody>
      <dsp:txXfrm>
        <a:off x="1233750" y="1441564"/>
        <a:ext cx="1011597" cy="1739670"/>
      </dsp:txXfrm>
    </dsp:sp>
    <dsp:sp modelId="{020D858A-08F4-4CF0-AE8D-B4660B6D47E8}">
      <dsp:nvSpPr>
        <dsp:cNvPr id="0" name=""/>
        <dsp:cNvSpPr/>
      </dsp:nvSpPr>
      <dsp:spPr>
        <a:xfrm>
          <a:off x="2356125" y="1386839"/>
          <a:ext cx="1121047" cy="1849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SWAT Teams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Spring 2015</a:t>
          </a:r>
        </a:p>
      </dsp:txBody>
      <dsp:txXfrm>
        <a:off x="2410850" y="1441564"/>
        <a:ext cx="1011597" cy="1739670"/>
      </dsp:txXfrm>
    </dsp:sp>
    <dsp:sp modelId="{25E0C0DA-86CD-471E-8BC2-C851ABFA39EC}">
      <dsp:nvSpPr>
        <dsp:cNvPr id="0" name=""/>
        <dsp:cNvSpPr/>
      </dsp:nvSpPr>
      <dsp:spPr>
        <a:xfrm>
          <a:off x="3533226" y="1386839"/>
          <a:ext cx="1121047" cy="1849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SWAT is a Process</a:t>
          </a:r>
        </a:p>
      </dsp:txBody>
      <dsp:txXfrm>
        <a:off x="3587951" y="1441564"/>
        <a:ext cx="1011597" cy="1739670"/>
      </dsp:txXfrm>
    </dsp:sp>
    <dsp:sp modelId="{032F7485-848C-43B9-8DAE-CA82EA4E57F0}">
      <dsp:nvSpPr>
        <dsp:cNvPr id="0" name=""/>
        <dsp:cNvSpPr/>
      </dsp:nvSpPr>
      <dsp:spPr>
        <a:xfrm>
          <a:off x="4710326" y="1386839"/>
          <a:ext cx="1121047" cy="1849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NEPA Assignment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December 2016</a:t>
          </a:r>
        </a:p>
      </dsp:txBody>
      <dsp:txXfrm>
        <a:off x="4765051" y="1441564"/>
        <a:ext cx="1011597" cy="1739670"/>
      </dsp:txXfrm>
    </dsp:sp>
    <dsp:sp modelId="{5BB7A6E1-F1B9-41F4-B30D-08DC1AB3A1AA}">
      <dsp:nvSpPr>
        <dsp:cNvPr id="0" name=""/>
        <dsp:cNvSpPr/>
      </dsp:nvSpPr>
      <dsp:spPr>
        <a:xfrm>
          <a:off x="5887426" y="1386839"/>
          <a:ext cx="1121047" cy="18491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Measuring Progress</a:t>
          </a:r>
        </a:p>
      </dsp:txBody>
      <dsp:txXfrm>
        <a:off x="5942151" y="1441564"/>
        <a:ext cx="1011597" cy="173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3824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A9AFED-4A67-416F-9EAB-8926DB6BB62E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6/25/2018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3824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20" rIns="9143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64A495-5B28-4DE5-9BF0-28EE57112AA7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44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3824" y="0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38655F5A-4CD8-40C7-85A0-B97B76DF1251}" type="datetime1">
              <a:rPr lang="en-US"/>
              <a:pPr lvl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6590" y="4416427"/>
            <a:ext cx="5484820" cy="4183059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3824" y="8829675"/>
            <a:ext cx="2972588" cy="465136"/>
          </a:xfrm>
          <a:prstGeom prst="rect">
            <a:avLst/>
          </a:prstGeom>
          <a:noFill/>
          <a:ln>
            <a:noFill/>
          </a:ln>
        </p:spPr>
        <p:txBody>
          <a:bodyPr vert="horz" wrap="square" lIns="93168" tIns="46579" rIns="93168" bIns="46579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1E4C7FA5-1BFD-4306-B52D-7C6FB81C3E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590" y="4416426"/>
            <a:ext cx="5484820" cy="4422774"/>
          </a:xfrm>
        </p:spPr>
        <p:txBody>
          <a:bodyPr>
            <a:normAutofit/>
          </a:bodyPr>
          <a:lstStyle/>
          <a:p>
            <a:pPr defTabSz="9485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8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0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3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3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87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56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2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79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46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49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79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318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89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57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27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1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3D9FB-E7DE-4692-964B-17DC1D731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396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24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66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5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17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349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5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20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565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715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80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37" eaLnBrk="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83D9FB-E7DE-4692-964B-17DC1D731A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11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35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2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37" eaLnBrk="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C7FA5-1BFD-4306-B52D-7C6FB81C3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3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A9F2C-C035-41E3-A3EB-951F314FA0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37" eaLnBrk="0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79B3-634C-48C1-9CA6-7CC6CB0577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2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4C7FA5-1BFD-4306-B52D-7C6FB81C3E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0" indent="228600">
              <a:defRPr sz="24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Wingdings" pitchFamily="2" charset="2"/>
              <a:buChar char="§"/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Lucida Grande"/>
              <a:buChar char="»"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Franklin Gothic Book" panose="020B05030201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66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9757679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Book,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09818618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prstClr val="black">
                    <a:lumMod val="75000"/>
                  </a:prstClr>
                </a:solidFill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solidFill>
                  <a:prstClr val="black">
                    <a:lumMod val="75000"/>
                  </a:prstClr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5740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30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0" indent="228600">
              <a:defRPr sz="2400" b="0" i="0">
                <a:latin typeface="Arial" panose="020B0604020202020204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Wingdings" pitchFamily="2" charset="2"/>
              <a:buChar char="§"/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Lucida Grande"/>
              <a:buChar char="»"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anose="020B0604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66430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 baseline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0"/>
            <a:ext cx="85344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plain paragraph style</a:t>
            </a:r>
          </a:p>
        </p:txBody>
      </p:sp>
      <p:sp>
        <p:nvSpPr>
          <p:cNvPr id="6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97576792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9757679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 baseline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335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1625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benjamin.irwin.ctr\Desktop\SHRP2 Documents\Graphics Files\Approved Logos\SHRP2_Logo_Final_H_NoTag_RG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1096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808299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152400" y="1361301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231775" indent="-231775">
              <a:defRPr sz="2400" b="0" i="0">
                <a:latin typeface="Arial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rgbClr val="F3901D"/>
              </a:buClr>
              <a:buFont typeface="Franklin Gothic Book" pitchFamily="34" charset="0"/>
              <a:buChar char="–"/>
              <a:defRPr sz="2200" b="0" i="0">
                <a:latin typeface="Arial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Arial" pitchFamily="34" charset="0"/>
              <a:buChar char="•"/>
              <a:defRPr sz="2000" b="0" i="0">
                <a:latin typeface="Arial" pitchFamily="34" charset="0"/>
                <a:cs typeface="Arial" pitchFamily="34" charset="0"/>
              </a:defRPr>
            </a:lvl3pPr>
            <a:lvl4pPr marL="1188720" indent="-228600">
              <a:spcBef>
                <a:spcPts val="300"/>
              </a:spcBef>
              <a:buFont typeface="Symbol" pitchFamily="18" charset="2"/>
              <a:buChar char=""/>
              <a:defRPr sz="1800" b="0" i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FranklinGotMdITC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6866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resentation_header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87" y="247841"/>
            <a:ext cx="8153400" cy="762000"/>
          </a:xfrm>
        </p:spPr>
        <p:txBody>
          <a:bodyPr/>
          <a:lstStyle>
            <a:lvl1pPr algn="l">
              <a:defRPr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544887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36CDA-6B10-4A35-99E3-D54294E8CE7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529908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530851" y="6189663"/>
            <a:ext cx="31781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444488"/>
            <a:ext cx="8772939" cy="478403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D9F33-5F55-45C4-87CB-747B70BC7555}" type="slidenum">
              <a:rPr lang="en-US">
                <a:solidFill>
                  <a:prstClr val="black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096664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82678326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5636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373188"/>
            <a:ext cx="8226425" cy="41132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685800" indent="-342900">
              <a:buSzPct val="70000"/>
              <a:buFont typeface="Calibri" pitchFamily="34" charset="0"/>
              <a:buChar char="−"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0D40F-D59D-43A9-B6CE-A9C9B22D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0"/>
            <a:ext cx="85344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plain paragraph style</a:t>
            </a:r>
          </a:p>
        </p:txBody>
      </p:sp>
      <p:sp>
        <p:nvSpPr>
          <p:cNvPr id="6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D40F-D59D-43A9-B6CE-A9C9B22D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90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D40F-D59D-43A9-B6CE-A9C9B22D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8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D40F-D59D-43A9-B6CE-A9C9B22D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41097362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152400" y="1361301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231775" indent="-231775">
              <a:defRPr sz="2400" b="0" i="0">
                <a:latin typeface="Arial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rgbClr val="F3901D"/>
              </a:buClr>
              <a:buFont typeface="Franklin Gothic Book" pitchFamily="34" charset="0"/>
              <a:buChar char="–"/>
              <a:defRPr sz="2200" b="0" i="0">
                <a:latin typeface="Arial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Arial" pitchFamily="34" charset="0"/>
              <a:buChar char="•"/>
              <a:defRPr sz="2000" b="0" i="0">
                <a:latin typeface="Arial" pitchFamily="34" charset="0"/>
                <a:cs typeface="Arial" pitchFamily="34" charset="0"/>
              </a:defRPr>
            </a:lvl3pPr>
            <a:lvl4pPr marL="1188720" indent="-228600">
              <a:spcBef>
                <a:spcPts val="300"/>
              </a:spcBef>
              <a:buFont typeface="Symbol" pitchFamily="18" charset="2"/>
              <a:buChar char=""/>
              <a:defRPr sz="1800" b="0" i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FranklinGotMdITC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7536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" y="2946402"/>
            <a:ext cx="91265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519863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520D0-88D1-4890-8507-BA4E7F8D290F}" type="slidenum">
              <a:rPr lang="en-US">
                <a:solidFill>
                  <a:prstClr val="black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980432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resentation_header.g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87" y="247841"/>
            <a:ext cx="8153400" cy="762000"/>
          </a:xfrm>
        </p:spPr>
        <p:txBody>
          <a:bodyPr/>
          <a:lstStyle>
            <a:lvl1pPr algn="l">
              <a:defRPr sz="3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544887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36CDA-6B10-4A35-99E3-D54294E8CE7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418540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530851" y="6189663"/>
            <a:ext cx="31781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444488"/>
            <a:ext cx="8772939" cy="478403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D9F33-5F55-45C4-87CB-747B70BC7555}" type="slidenum">
              <a:rPr lang="en-US">
                <a:solidFill>
                  <a:prstClr val="black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8936405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775"/>
          <a:stretch/>
        </p:blipFill>
        <p:spPr>
          <a:xfrm>
            <a:off x="-1" y="-21265"/>
            <a:ext cx="9144001" cy="1372191"/>
          </a:xfrm>
          <a:prstGeom prst="rect">
            <a:avLst/>
          </a:prstGeom>
        </p:spPr>
      </p:pic>
      <p:pic>
        <p:nvPicPr>
          <p:cNvPr id="6" name="Picture 5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79" y="5715000"/>
            <a:ext cx="2667970" cy="6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7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861574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0" indent="228600">
              <a:defRPr sz="24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Wingdings" pitchFamily="2" charset="2"/>
              <a:buChar char="§"/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Lucida Grande"/>
              <a:buChar char="»"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Franklin Gothic Book" panose="020B05030201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6643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 baseline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Franklin Gothic Book" panose="020B05030201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Franklin Gothic Book" panose="020B05030201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0"/>
            <a:ext cx="85344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latin typeface="Franklin Gothic Book" panose="020B05030201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plain paragraph style</a:t>
            </a:r>
          </a:p>
        </p:txBody>
      </p:sp>
      <p:sp>
        <p:nvSpPr>
          <p:cNvPr id="6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861574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231775" indent="-231775">
              <a:defRPr sz="2400" b="0" i="0">
                <a:latin typeface="Arial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rgbClr val="F3901D"/>
              </a:buClr>
              <a:buFont typeface="Franklin Gothic Book" pitchFamily="34" charset="0"/>
              <a:buChar char="–"/>
              <a:defRPr sz="2200" b="0" i="0">
                <a:latin typeface="Arial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Arial" pitchFamily="34" charset="0"/>
              <a:buChar char="•"/>
              <a:defRPr sz="2000" b="0" i="0">
                <a:latin typeface="Arial" pitchFamily="34" charset="0"/>
                <a:cs typeface="Arial" pitchFamily="34" charset="0"/>
              </a:defRPr>
            </a:lvl3pPr>
            <a:lvl4pPr marL="1188720" indent="-228600">
              <a:spcBef>
                <a:spcPts val="300"/>
              </a:spcBef>
              <a:buFont typeface="Symbol" pitchFamily="18" charset="2"/>
              <a:buChar char=""/>
              <a:defRPr sz="1800" b="0" i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FranklinGotMdITC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4281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Book,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098186187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prstClr val="black">
                    <a:lumMod val="75000"/>
                  </a:prstClr>
                </a:solidFill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solidFill>
                  <a:prstClr val="black">
                    <a:lumMod val="75000"/>
                  </a:prstClr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5740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302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0" indent="228600">
              <a:defRPr sz="2400" b="0" i="0">
                <a:latin typeface="Arial" panose="020B0604020202020204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Wingdings" pitchFamily="2" charset="2"/>
              <a:buChar char="§"/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Lucida Grande"/>
              <a:buChar char="»"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anose="020B0604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6643041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 baseline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4CFF2-C89D-44A1-8B44-22A49A61BEA8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302D1D-AC02-40D9-B90E-5CB7817C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6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0"/>
            <a:ext cx="85344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plain paragraph style</a:t>
            </a:r>
          </a:p>
        </p:txBody>
      </p:sp>
      <p:sp>
        <p:nvSpPr>
          <p:cNvPr id="6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975767920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975767920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335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39255486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2484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678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0" indent="228600">
              <a:defRPr sz="2400" b="0" i="0">
                <a:latin typeface="Arial" panose="020B0604020202020204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Wingdings" pitchFamily="2" charset="2"/>
              <a:buChar char="§"/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Lucida Grande"/>
              <a:buChar char="»"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anose="020B0604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55648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 baseline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2362200"/>
            <a:ext cx="3886200" cy="3352800"/>
          </a:xfrm>
          <a:prstGeom prst="rect">
            <a:avLst/>
          </a:prstGeom>
        </p:spPr>
        <p:txBody>
          <a:bodyPr vert="horz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 sz="2200" b="0" i="0">
                <a:latin typeface="Arial" panose="020B0604020202020204" pitchFamily="34" charset="0"/>
                <a:cs typeface="Arial" pitchFamily="34" charset="0"/>
              </a:defRPr>
            </a:lvl2pPr>
            <a:lvl3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itchFamily="34" charset="0"/>
              <a:buChar char="–"/>
              <a:tabLst>
                <a:tab pos="685800" algn="l"/>
              </a:tabLst>
              <a:defRPr sz="2000" b="0" i="0">
                <a:latin typeface="Arial" panose="020B0604020202020204" pitchFamily="34" charset="0"/>
                <a:cs typeface="Arial" pitchFamily="34" charset="0"/>
              </a:defRPr>
            </a:lvl3pPr>
            <a:lvl4pPr marL="97155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»"/>
              <a:tabLst/>
              <a:defRPr sz="1800" b="0" i="0">
                <a:latin typeface="Arial" panose="020B0604020202020204" pitchFamily="34" charset="0"/>
                <a:cs typeface="Arial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 b="0" i="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/>
              <a:t>Click to edit bullet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37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2C2A30-A95B-431D-8590-C06624545FEB}" type="datetime1">
              <a:rPr lang="en-US" smtClean="0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Interagency Leadership Team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673A0B-059F-45D9-9AFF-1ED1A719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33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0"/>
            <a:ext cx="85344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plain paragraph style</a:t>
            </a:r>
          </a:p>
        </p:txBody>
      </p:sp>
      <p:sp>
        <p:nvSpPr>
          <p:cNvPr id="6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95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1000" y="2514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Title: Franklin Gothic Booth, 32 pt., Black, Bold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14073827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29000"/>
            <a:ext cx="7315200" cy="9144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second line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54089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3554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0" indent="228600">
              <a:defRPr sz="3200" b="0" i="0">
                <a:latin typeface="Arial" panose="020B0604020202020204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800" b="0" i="0">
                <a:latin typeface="Arial" panose="020B0604020202020204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Wingdings" pitchFamily="2" charset="2"/>
              <a:buChar char="§"/>
              <a:defRPr sz="2800" b="0" i="0">
                <a:latin typeface="Arial" panose="020B0604020202020204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buFont typeface="Lucida Grande"/>
              <a:buChar char="»"/>
              <a:defRPr sz="2400" b="0" i="0">
                <a:latin typeface="Arial" panose="020B0604020202020204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sz="2400" b="0" i="0">
                <a:latin typeface="Arial" panose="020B0604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51642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62200"/>
            <a:ext cx="3886200" cy="3352800"/>
          </a:xfrm>
          <a:prstGeom prst="rect">
            <a:avLst/>
          </a:prstGeom>
        </p:spPr>
        <p:txBody>
          <a:bodyPr vert="horz" lIns="91440"/>
          <a:lstStyle>
            <a:lvl1pPr marL="228600" indent="-228600">
              <a:defRPr lang="en-US" i="0" dirty="0" smtClean="0"/>
            </a:lvl1pPr>
            <a:lvl2pPr>
              <a:defRPr lang="en-US" sz="2200" b="0" i="0" dirty="0" smtClean="0"/>
            </a:lvl2pPr>
            <a:lvl3pPr>
              <a:defRPr lang="en-US" sz="2000" b="0" i="0" dirty="0" smtClean="0"/>
            </a:lvl3pPr>
            <a:lvl4pPr>
              <a:defRPr lang="en-US" sz="1800" b="0" i="0" dirty="0" smtClean="0"/>
            </a:lvl4pPr>
          </a:lstStyle>
          <a:p>
            <a:pPr lvl="0"/>
            <a:r>
              <a:rPr lang="en-US" dirty="0"/>
              <a:t>Click to edit bullet style</a:t>
            </a:r>
          </a:p>
          <a:p>
            <a:pPr marL="571500" lvl="1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</a:pPr>
            <a:r>
              <a:rPr lang="en-US" dirty="0"/>
              <a:t>Second level</a:t>
            </a:r>
          </a:p>
          <a:p>
            <a:pPr marL="857250" lvl="2" indent="-28575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lvl="3">
              <a:spcBef>
                <a:spcPts val="300"/>
              </a:spcBef>
              <a:buFont typeface="Lucida Grande"/>
            </a:pPr>
            <a:r>
              <a:rPr lang="en-US" dirty="0"/>
              <a:t>Fourth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 baseline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676400"/>
            <a:ext cx="3886200" cy="6096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400" b="1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b="0" i="0" dirty="0"/>
              <a:t>Click to edit subtitle</a:t>
            </a:r>
            <a:endParaRPr lang="en-US" dirty="0"/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2362200"/>
            <a:ext cx="3886200" cy="3352800"/>
          </a:xfrm>
          <a:prstGeom prst="rect">
            <a:avLst/>
          </a:prstGeom>
        </p:spPr>
        <p:txBody>
          <a:bodyPr vert="horz" lIns="91440"/>
          <a:lstStyle>
            <a:lvl1pPr marL="228600" indent="-228600">
              <a:defRPr lang="en-US" i="0" dirty="0" smtClean="0"/>
            </a:lvl1pPr>
            <a:lvl2pPr>
              <a:defRPr lang="en-US" sz="2200" b="0" i="0" dirty="0" smtClean="0"/>
            </a:lvl2pPr>
            <a:lvl3pPr>
              <a:defRPr lang="en-US" sz="2000" b="0" i="0" dirty="0" smtClean="0"/>
            </a:lvl3pPr>
            <a:lvl4pPr>
              <a:defRPr lang="en-US" sz="1800" b="0" i="0" dirty="0" smtClean="0"/>
            </a:lvl4pPr>
          </a:lstStyle>
          <a:p>
            <a:pPr lvl="0"/>
            <a:r>
              <a:rPr lang="en-US" dirty="0"/>
              <a:t>Click to edit bullet style</a:t>
            </a:r>
          </a:p>
          <a:p>
            <a:pPr marL="571500" lvl="1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</a:pPr>
            <a:r>
              <a:rPr lang="en-US" dirty="0"/>
              <a:t>Second level</a:t>
            </a:r>
          </a:p>
          <a:p>
            <a:pPr marL="857250" lvl="2" indent="-285750"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lvl="3">
              <a:spcBef>
                <a:spcPts val="300"/>
              </a:spcBef>
              <a:buFont typeface="Lucida Grande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3327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752600"/>
            <a:ext cx="3886200" cy="4419600"/>
          </a:xfrm>
          <a:prstGeom prst="rect">
            <a:avLst/>
          </a:prstGeom>
        </p:spPr>
        <p:txBody>
          <a:bodyPr vert="horz" lIns="91440"/>
          <a:lstStyle>
            <a:lvl1pPr>
              <a:defRPr lang="en-US" sz="2800" i="0" dirty="0" smtClean="0"/>
            </a:lvl1pPr>
            <a:lvl2pPr>
              <a:defRPr lang="en-US" sz="2400" b="0" i="0" dirty="0" smtClean="0"/>
            </a:lvl2pPr>
            <a:lvl3pPr>
              <a:defRPr lang="en-US" sz="2400" b="0" i="0" dirty="0" smtClean="0"/>
            </a:lvl3pPr>
            <a:lvl4pPr>
              <a:defRPr lang="en-US" b="0" i="0" dirty="0" smtClean="0"/>
            </a:lvl4pPr>
          </a:lstStyle>
          <a:p>
            <a:pPr marL="228600" lvl="0" indent="-228600"/>
            <a:r>
              <a:rPr lang="en-US" dirty="0"/>
              <a:t>Click to edit bullet style</a:t>
            </a:r>
          </a:p>
          <a:p>
            <a:pPr marL="571500" lvl="1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</a:pPr>
            <a:r>
              <a:rPr lang="en-US" dirty="0"/>
              <a:t>Second level</a:t>
            </a:r>
          </a:p>
          <a:p>
            <a:pPr marL="857250" lvl="2" indent="-28575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buFont typeface="Lucida Grande"/>
            </a:pPr>
            <a:r>
              <a:rPr lang="en-US" dirty="0"/>
              <a:t>Fourth level</a:t>
            </a:r>
          </a:p>
        </p:txBody>
      </p:sp>
      <p:sp>
        <p:nvSpPr>
          <p:cNvPr id="28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1752600"/>
            <a:ext cx="3886200" cy="4419600"/>
          </a:xfrm>
          <a:prstGeom prst="rect">
            <a:avLst/>
          </a:prstGeom>
        </p:spPr>
        <p:txBody>
          <a:bodyPr vert="horz" lIns="91440"/>
          <a:lstStyle>
            <a:lvl1pPr>
              <a:defRPr lang="en-US" sz="2800" i="0" dirty="0" smtClean="0"/>
            </a:lvl1pPr>
            <a:lvl2pPr>
              <a:defRPr lang="en-US" sz="2400" b="0" i="0" dirty="0" smtClean="0"/>
            </a:lvl2pPr>
            <a:lvl3pPr>
              <a:defRPr lang="en-US" sz="2400" b="0" i="0" dirty="0" smtClean="0"/>
            </a:lvl3pPr>
            <a:lvl4pPr>
              <a:defRPr lang="en-US" b="0" i="0" dirty="0" smtClean="0"/>
            </a:lvl4pPr>
          </a:lstStyle>
          <a:p>
            <a:pPr marL="228600" lvl="0" indent="-228600"/>
            <a:r>
              <a:rPr lang="en-US" dirty="0"/>
              <a:t>Click to edit bullet style</a:t>
            </a:r>
          </a:p>
          <a:p>
            <a:pPr marL="571500" lvl="1" indent="-285750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</a:pPr>
            <a:r>
              <a:rPr lang="en-US" dirty="0"/>
              <a:t>Second level</a:t>
            </a:r>
          </a:p>
          <a:p>
            <a:pPr marL="857250" lvl="2" indent="-285750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buFont typeface="Lucida Grande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2689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1524000"/>
            <a:ext cx="8534400" cy="4572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 b="0" i="0"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plain paragraph style</a:t>
            </a:r>
          </a:p>
        </p:txBody>
      </p:sp>
      <p:sp>
        <p:nvSpPr>
          <p:cNvPr id="6" name="Title Placeholder 18"/>
          <p:cNvSpPr>
            <a:spLocks noGrp="1"/>
          </p:cNvSpPr>
          <p:nvPr>
            <p:ph type="title" hasCustomPrompt="1"/>
          </p:nvPr>
        </p:nvSpPr>
        <p:spPr>
          <a:xfrm>
            <a:off x="152400" y="1524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/>
              </a:rPr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0059A3-348A-4F53-AB82-2B528B5B0E66}" type="datetime1">
              <a:rPr lang="en-US" smtClean="0"/>
              <a:pPr>
                <a:defRPr/>
              </a:pPr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Interagency Leadership Team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2133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2052B6-B990-4BA0-AAB5-9A2456BB86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0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8600" y="1524000"/>
            <a:ext cx="8610600" cy="4648200"/>
          </a:xfrm>
          <a:prstGeom prst="rect">
            <a:avLst/>
          </a:prstGeom>
        </p:spPr>
        <p:txBody>
          <a:bodyPr vert="horz" lIns="91440"/>
          <a:lstStyle>
            <a:lvl1pPr marL="231775" indent="-231775">
              <a:defRPr sz="2400" b="0" i="0">
                <a:latin typeface="Arial" pitchFamily="34" charset="0"/>
                <a:cs typeface="Arial" pitchFamily="34" charset="0"/>
              </a:defRPr>
            </a:lvl1pPr>
            <a:lvl2pPr marL="571500" indent="-285750">
              <a:lnSpc>
                <a:spcPct val="100000"/>
              </a:lnSpc>
              <a:spcBef>
                <a:spcPts val="0"/>
              </a:spcBef>
              <a:buClr>
                <a:srgbClr val="F3901D"/>
              </a:buClr>
              <a:buFont typeface="Franklin Gothic Book" pitchFamily="34" charset="0"/>
              <a:buChar char="–"/>
              <a:defRPr sz="2200" b="0" i="0">
                <a:latin typeface="Arial" pitchFamily="34" charset="0"/>
                <a:cs typeface="Arial" pitchFamily="34" charset="0"/>
              </a:defRPr>
            </a:lvl2pPr>
            <a:lvl3pPr marL="857250" indent="-285750">
              <a:spcBef>
                <a:spcPts val="300"/>
              </a:spcBef>
              <a:buFont typeface="Arial" pitchFamily="34" charset="0"/>
              <a:buChar char="•"/>
              <a:defRPr sz="2000" b="0" i="0">
                <a:latin typeface="Arial" pitchFamily="34" charset="0"/>
                <a:cs typeface="Arial" pitchFamily="34" charset="0"/>
              </a:defRPr>
            </a:lvl3pPr>
            <a:lvl4pPr marL="1188720" indent="-228600">
              <a:spcBef>
                <a:spcPts val="300"/>
              </a:spcBef>
              <a:buFont typeface="Symbol" pitchFamily="18" charset="2"/>
              <a:buChar char=""/>
              <a:defRPr sz="1800" b="0" i="0">
                <a:latin typeface="Arial" pitchFamily="34" charset="0"/>
                <a:cs typeface="Arial" pitchFamily="34" charset="0"/>
              </a:defRPr>
            </a:lvl4pPr>
            <a:lvl5pPr>
              <a:spcBef>
                <a:spcPts val="400"/>
              </a:spcBef>
              <a:defRPr b="0" i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7" descr="presentation_header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FranklinGotMdITC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428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1625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5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10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13.xml"/><Relationship Id="rId9" Type="http://schemas.openxmlformats.org/officeDocument/2006/relationships/image" Target="../media/image7.jp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15.xml"/><Relationship Id="rId9" Type="http://schemas.openxmlformats.org/officeDocument/2006/relationships/image" Target="../media/image7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16.xml"/><Relationship Id="rId9" Type="http://schemas.openxmlformats.org/officeDocument/2006/relationships/image" Target="../media/image9.jp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18.xml"/><Relationship Id="rId9" Type="http://schemas.openxmlformats.org/officeDocument/2006/relationships/image" Target="../media/image9.jp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.pn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heme" Target="../theme/them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3.xml"/><Relationship Id="rId9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theme" Target="../theme/theme5.xml"/><Relationship Id="rId9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heme" Target="../theme/theme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esentation_header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benjamin.irwin.ctr\Desktop\SHRP2 Documents\Graphics Files\Approved Logos\SHRP2_Logo_Final_H_NoTag_RGB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5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8" r:id="rId4"/>
    <p:sldLayoutId id="2147483719" r:id="rId5"/>
    <p:sldLayoutId id="2147483721" r:id="rId6"/>
    <p:sldLayoutId id="2147483722" r:id="rId7"/>
    <p:sldLayoutId id="2147483666" r:id="rId8"/>
    <p:sldLayoutId id="214748380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lnSpc>
          <a:spcPct val="100000"/>
        </a:lnSpc>
        <a:spcBef>
          <a:spcPts val="600"/>
        </a:spcBef>
        <a:buClr>
          <a:srgbClr val="F3901D"/>
        </a:buClr>
        <a:buFont typeface="Arial" pitchFamily="34" charset="0"/>
        <a:buChar char="•"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921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28600" algn="l" defTabSz="914400" rtl="0" eaLnBrk="1" latinLnBrk="0" hangingPunct="1">
        <a:spcBef>
          <a:spcPts val="600"/>
        </a:spcBef>
        <a:buClr>
          <a:srgbClr val="F3901D"/>
        </a:buClr>
        <a:buFont typeface="Courier New" pitchFamily="49" charset="0"/>
        <a:buChar char="»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814452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6047528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6101416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79" y="6076416"/>
            <a:ext cx="2667970" cy="6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>
            <a:off x="4675567" y="1328719"/>
            <a:ext cx="4754246" cy="404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en-US" sz="3200" b="0" i="1" dirty="0">
                <a:solidFill>
                  <a:prstClr val="black"/>
                </a:solidFill>
                <a:latin typeface="Franklin Gothic Heavy" panose="020B0903020102020204" pitchFamily="34" charset="0"/>
              </a:rPr>
              <a:t>C19: Expediting Project Delivery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58" y="-21265"/>
            <a:ext cx="9269757" cy="13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371600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666140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5720030"/>
            <a:ext cx="1621374" cy="620352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4675567" y="1328719"/>
            <a:ext cx="4754246" cy="404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en-US" b="0" i="1" dirty="0">
                <a:solidFill>
                  <a:prstClr val="black"/>
                </a:solidFill>
                <a:latin typeface="Franklin Gothic Heavy" panose="020B0903020102020204" pitchFamily="34" charset="0"/>
              </a:rPr>
              <a:t>C19: Expediting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299529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esentation_header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benjamin.irwin.ctr\Desktop\SHRP2 Documents\Graphics Files\Approved Logos\SHRP2_Logo_Final_H_NoTag_RGB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5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lnSpc>
          <a:spcPct val="100000"/>
        </a:lnSpc>
        <a:spcBef>
          <a:spcPts val="600"/>
        </a:spcBef>
        <a:buClr>
          <a:srgbClr val="F3901D"/>
        </a:buClr>
        <a:buFont typeface="Arial" pitchFamily="34" charset="0"/>
        <a:buChar char="•"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921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28600" algn="l" defTabSz="914400" rtl="0" eaLnBrk="1" latinLnBrk="0" hangingPunct="1">
        <a:spcBef>
          <a:spcPts val="600"/>
        </a:spcBef>
        <a:buClr>
          <a:srgbClr val="F3901D"/>
        </a:buClr>
        <a:buFont typeface="Courier New" pitchFamily="49" charset="0"/>
        <a:buChar char="»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752986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47526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6101416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24000"/>
            <a:ext cx="306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esentation_header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benjamin.irwin.ctr\Desktop\SHRP2 Documents\Graphics Files\Approved Logos\SHRP2_Logo_Final_H_NoTag_RG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5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lnSpc>
          <a:spcPct val="100000"/>
        </a:lnSpc>
        <a:spcBef>
          <a:spcPts val="600"/>
        </a:spcBef>
        <a:buClr>
          <a:srgbClr val="F3901D"/>
        </a:buClr>
        <a:buFont typeface="Arial" pitchFamily="34" charset="0"/>
        <a:buChar char="•"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921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28600" algn="l" defTabSz="914400" rtl="0" eaLnBrk="1" latinLnBrk="0" hangingPunct="1">
        <a:spcBef>
          <a:spcPts val="600"/>
        </a:spcBef>
        <a:buClr>
          <a:srgbClr val="F3901D"/>
        </a:buClr>
        <a:buFont typeface="Courier New" pitchFamily="49" charset="0"/>
        <a:buChar char="»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752986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47526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6101416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24000"/>
            <a:ext cx="306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752986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47526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92"/>
          <a:stretch/>
        </p:blipFill>
        <p:spPr>
          <a:xfrm>
            <a:off x="6705600" y="6248401"/>
            <a:ext cx="2240280" cy="445789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72200"/>
            <a:ext cx="2391064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5553" r="881"/>
          <a:stretch/>
        </p:blipFill>
        <p:spPr>
          <a:xfrm>
            <a:off x="0" y="0"/>
            <a:ext cx="9144000" cy="1298373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328477" y="1298373"/>
            <a:ext cx="4754246" cy="404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0" i="1" dirty="0">
                <a:solidFill>
                  <a:prstClr val="black"/>
                </a:solidFill>
                <a:latin typeface="Franklin Gothic Heavy" panose="020B0903020102020204" pitchFamily="34" charset="0"/>
              </a:rPr>
              <a:t>C19: Expediting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193406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esentation_heade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benjamin.irwin.ctr\Desktop\SHRP2 Documents\Graphics Files\Approved Logos\SHRP2_Logo_Final_H_NoTag_RG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20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lnSpc>
          <a:spcPct val="100000"/>
        </a:lnSpc>
        <a:spcBef>
          <a:spcPts val="600"/>
        </a:spcBef>
        <a:buClr>
          <a:srgbClr val="F3901D"/>
        </a:buClr>
        <a:buFont typeface="Arial" pitchFamily="34" charset="0"/>
        <a:buChar char="•"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921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28600" algn="l" defTabSz="914400" rtl="0" eaLnBrk="1" latinLnBrk="0" hangingPunct="1">
        <a:spcBef>
          <a:spcPts val="600"/>
        </a:spcBef>
        <a:buClr>
          <a:srgbClr val="F3901D"/>
        </a:buClr>
        <a:buFont typeface="Courier New" pitchFamily="49" charset="0"/>
        <a:buChar char="»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752986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47526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92"/>
          <a:stretch/>
        </p:blipFill>
        <p:spPr>
          <a:xfrm>
            <a:off x="6705600" y="6248401"/>
            <a:ext cx="2240280" cy="445789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72200"/>
            <a:ext cx="2391064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5553" r="881"/>
          <a:stretch/>
        </p:blipFill>
        <p:spPr>
          <a:xfrm>
            <a:off x="0" y="0"/>
            <a:ext cx="9144000" cy="1298373"/>
          </a:xfrm>
          <a:prstGeom prst="rect">
            <a:avLst/>
          </a:prstGeom>
        </p:spPr>
      </p:pic>
      <p:sp>
        <p:nvSpPr>
          <p:cNvPr id="13" name="Title Placeholder 1"/>
          <p:cNvSpPr txBox="1">
            <a:spLocks/>
          </p:cNvSpPr>
          <p:nvPr/>
        </p:nvSpPr>
        <p:spPr>
          <a:xfrm>
            <a:off x="4328477" y="1298373"/>
            <a:ext cx="4754246" cy="404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0" i="1" dirty="0">
                <a:solidFill>
                  <a:prstClr val="black"/>
                </a:solidFill>
                <a:latin typeface="Franklin Gothic Heavy" panose="020B0903020102020204" pitchFamily="34" charset="0"/>
              </a:rPr>
              <a:t>C19: Expediting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334875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esentation_header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benjamin.irwin.ctr\Desktop\SHRP2 Documents\Graphics Files\Approved Logos\SHRP2_Logo_Final_H_NoTag_RG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59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lnSpc>
          <a:spcPct val="100000"/>
        </a:lnSpc>
        <a:spcBef>
          <a:spcPts val="600"/>
        </a:spcBef>
        <a:buClr>
          <a:srgbClr val="F3901D"/>
        </a:buClr>
        <a:buFont typeface="Arial" pitchFamily="34" charset="0"/>
        <a:buChar char="•"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921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28600" algn="l" defTabSz="914400" rtl="0" eaLnBrk="1" latinLnBrk="0" hangingPunct="1">
        <a:spcBef>
          <a:spcPts val="600"/>
        </a:spcBef>
        <a:buClr>
          <a:srgbClr val="F3901D"/>
        </a:buClr>
        <a:buFont typeface="Courier New" pitchFamily="49" charset="0"/>
        <a:buChar char="»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371600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666140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5720030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71600"/>
            <a:ext cx="306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752986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47526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6101416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24000"/>
            <a:ext cx="306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esentation_header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7772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305800" y="6438900"/>
            <a:ext cx="533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l"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|  </a:t>
            </a:r>
            <a:fld id="{10DE4485-A0E1-41F7-AC9F-B59C2DFC6A32}" type="slidenum">
              <a:rPr lang="en-US" sz="1000" smtClean="0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benjamin.irwin.ctr\Desktop\SHRP2 Documents\Graphics Files\Approved Logos\SHRP2_Logo_Final_H_NoTag_RGB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4335"/>
            <a:ext cx="1447800" cy="266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5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228600" algn="l" defTabSz="914400" rtl="0" eaLnBrk="1" latinLnBrk="0" hangingPunct="1">
        <a:lnSpc>
          <a:spcPct val="100000"/>
        </a:lnSpc>
        <a:spcBef>
          <a:spcPts val="600"/>
        </a:spcBef>
        <a:buClr>
          <a:srgbClr val="F3901D"/>
        </a:buClr>
        <a:buFont typeface="Arial" pitchFamily="34" charset="0"/>
        <a:buChar char="•"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ct val="20000"/>
        </a:spcBef>
        <a:buFontTx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921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8720" indent="-228600" algn="l" defTabSz="914400" rtl="0" eaLnBrk="1" latinLnBrk="0" hangingPunct="1">
        <a:spcBef>
          <a:spcPts val="600"/>
        </a:spcBef>
        <a:buClr>
          <a:srgbClr val="F3901D"/>
        </a:buClr>
        <a:buFont typeface="Courier New" pitchFamily="49" charset="0"/>
        <a:buChar char="»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00200" indent="-228600" algn="l" defTabSz="914400" rtl="0" eaLnBrk="1" latinLnBrk="0" hangingPunct="1">
        <a:spcBef>
          <a:spcPts val="600"/>
        </a:spcBef>
        <a:buClr>
          <a:srgbClr val="F3901D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752986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47526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6101416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24000"/>
            <a:ext cx="306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esentation_header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ea typeface="ＭＳ Ｐゴシック" pitchFamily="6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077B9-FD40-467D-9495-14942A47FB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/>
          <a:latin typeface="FranklinGotMdITC"/>
          <a:ea typeface="MS PGothic" pitchFamily="34" charset="-128"/>
          <a:cs typeface="FranklinGotMdIT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FranklinGotMdITC" pitchFamily="64" charset="0"/>
          <a:ea typeface="MS PGothic" pitchFamily="34" charset="-128"/>
          <a:cs typeface="FranklinGotMdITC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692150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814452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6047528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6101416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79" y="6076416"/>
            <a:ext cx="2667970" cy="6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sp>
        <p:nvSpPr>
          <p:cNvPr id="17" name="Title Placeholder 1"/>
          <p:cNvSpPr txBox="1">
            <a:spLocks/>
          </p:cNvSpPr>
          <p:nvPr userDrawn="1"/>
        </p:nvSpPr>
        <p:spPr>
          <a:xfrm>
            <a:off x="4675567" y="1328719"/>
            <a:ext cx="4754246" cy="404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r>
              <a:rPr lang="en-US" b="0" i="1" dirty="0">
                <a:solidFill>
                  <a:prstClr val="black"/>
                </a:solidFill>
                <a:latin typeface="Franklin Gothic Heavy" panose="020B0903020102020204" pitchFamily="34" charset="0"/>
              </a:rPr>
              <a:t>C19: Expediting Project Delivery</a:t>
            </a:r>
          </a:p>
        </p:txBody>
      </p:sp>
    </p:spTree>
    <p:extLst>
      <p:ext uri="{BB962C8B-B14F-4D97-AF65-F5344CB8AC3E}">
        <p14:creationId xmlns:p14="http://schemas.microsoft.com/office/powerpoint/2010/main" val="49527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72964" y="1371600"/>
            <a:ext cx="6971036" cy="4646148"/>
            <a:chOff x="0" y="0"/>
            <a:chExt cx="9144000" cy="6094413"/>
          </a:xfrm>
        </p:grpSpPr>
        <p:pic>
          <p:nvPicPr>
            <p:cNvPr id="20" name="Picture 7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09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 userDrawn="1"/>
          </p:nvSpPr>
          <p:spPr>
            <a:xfrm>
              <a:off x="1143000" y="1828800"/>
              <a:ext cx="6781800" cy="990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590800" y="2741613"/>
              <a:ext cx="3810000" cy="685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048000" y="3351213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4" name="Picture 23" descr="FHWA 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666140"/>
            <a:ext cx="1767541" cy="72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88" y="5720030"/>
            <a:ext cx="1621374" cy="620352"/>
          </a:xfrm>
          <a:prstGeom prst="rect">
            <a:avLst/>
          </a:prstGeom>
        </p:spPr>
      </p:pic>
      <p:pic>
        <p:nvPicPr>
          <p:cNvPr id="8" name="Picture 7" descr="C:\Users\benjamin.irwin.ctr\Desktop\SHRP2 Documents\Graphics Files\Approved Logos\SHRP2_Logo_Final_H_Tag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71600"/>
            <a:ext cx="306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Franklin Gothic Book, 32 pt., Black, Bold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" y="0"/>
            <a:ext cx="9120673" cy="11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8" name="Rectangle 64"/>
          <p:cNvSpPr>
            <a:spLocks noGrp="1" noChangeArrowheads="1"/>
          </p:cNvSpPr>
          <p:nvPr>
            <p:ph type="title"/>
          </p:nvPr>
        </p:nvSpPr>
        <p:spPr bwMode="auto">
          <a:xfrm>
            <a:off x="469901" y="317500"/>
            <a:ext cx="82264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42049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1" y="1255713"/>
            <a:ext cx="82264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D40F-D59D-43A9-B6CE-A9C9B22D9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52" r:id="rId3"/>
    <p:sldLayoutId id="21474837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all" baseline="0">
          <a:solidFill>
            <a:srgbClr val="BD2E2B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F2344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Font typeface="Arial" pitchFamily="34" charset="0"/>
        <a:buChar char="•"/>
        <a:defRPr sz="2400">
          <a:solidFill>
            <a:srgbClr val="5F5F5F"/>
          </a:solidFill>
          <a:latin typeface="Calibri" pitchFamily="34" charset="0"/>
          <a:ea typeface="+mn-ea"/>
          <a:cs typeface="Calibri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2100">
          <a:solidFill>
            <a:srgbClr val="5F5F5F"/>
          </a:solidFill>
          <a:latin typeface="Calibri" pitchFamily="34" charset="0"/>
          <a:cs typeface="Calibri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SzPct val="70000"/>
        <a:buChar char="•"/>
        <a:defRPr sz="1800">
          <a:solidFill>
            <a:srgbClr val="5F5F5F"/>
          </a:solidFill>
          <a:latin typeface="Calibri" pitchFamily="34" charset="0"/>
          <a:cs typeface="Calibri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1500">
          <a:solidFill>
            <a:srgbClr val="5F5F5F"/>
          </a:solidFill>
          <a:latin typeface="Calibri" pitchFamily="34" charset="0"/>
          <a:cs typeface="Calibri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SzPct val="70000"/>
        <a:buChar char="»"/>
        <a:defRPr sz="1500">
          <a:solidFill>
            <a:srgbClr val="5F5F5F"/>
          </a:solidFill>
          <a:latin typeface="Calibri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com/url?sa=i&amp;rct=j&amp;q=&amp;esrc=s&amp;source=images&amp;cd=&amp;cad=rja&amp;uact=8&amp;ved=0ahUKEwjhzti63frXAhVhQt8KHSQUDw0QjRwIBw&amp;url=https://luannguyen100w.wordpress.com/2014/11/11/blog-8-handing-off-a-project-to-a-client-what-are-the-risks-and-challenges/&amp;psig=AOvVaw35nVCnWp1q3UdJCKXiNcjF&amp;ust=151283330537734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.Huft@state.sd.us" TargetMode="External"/><Relationship Id="rId7" Type="http://schemas.openxmlformats.org/officeDocument/2006/relationships/hyperlink" Target="mailto:david.Williams@dot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kurgan@aashto.org" TargetMode="External"/><Relationship Id="rId5" Type="http://schemas.openxmlformats.org/officeDocument/2006/relationships/hyperlink" Target="mailto:Georgi.Celusnek@dot.state.fl.us" TargetMode="External"/><Relationship Id="rId4" Type="http://schemas.openxmlformats.org/officeDocument/2006/relationships/hyperlink" Target="mailto:Peggy.laurenz@state.sd.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vironment.fhwa.dot.gov/strmlng/shrp2-c19/default.asp" TargetMode="External"/><Relationship Id="rId3" Type="http://schemas.openxmlformats.org/officeDocument/2006/relationships/hyperlink" Target="http://www.fhwa.dot.gov/GoSHRP2" TargetMode="External"/><Relationship Id="rId7" Type="http://schemas.openxmlformats.org/officeDocument/2006/relationships/hyperlink" Target="https://www.fhwa.dot.gov/GoSHRP2/Solutions/Renewal/R1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www.trb.org/SHRP2" TargetMode="External"/><Relationship Id="rId4" Type="http://schemas.openxmlformats.org/officeDocument/2006/relationships/hyperlink" Target="http://shrp2.transportation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Williams@dot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mailto:kkurgan@aashto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/>
              <a:t>Expediting Project Delivery Webinar –            Implementing Streamlining Measures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689684"/>
            <a:ext cx="7315200" cy="144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Kate Kurgan, AASHTO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David Williams, FHWA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Peggy Laurenz &amp; Dave Huft, South Dakota DOT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Georgi  </a:t>
            </a:r>
            <a:r>
              <a:rPr lang="en-US" sz="2000" dirty="0" err="1"/>
              <a:t>Celusnek</a:t>
            </a:r>
            <a:r>
              <a:rPr lang="en-US" sz="2000" dirty="0"/>
              <a:t>, Florida DOT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5562600" y="3522921"/>
            <a:ext cx="2514600" cy="5156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11, 2017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4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Empowered workforce</a:t>
            </a:r>
          </a:p>
          <a:p>
            <a:r>
              <a:rPr lang="en-US" dirty="0"/>
              <a:t>Management systems</a:t>
            </a:r>
          </a:p>
          <a:p>
            <a:r>
              <a:rPr lang="en-US" dirty="0"/>
              <a:t>Scoping process</a:t>
            </a:r>
          </a:p>
          <a:p>
            <a:r>
              <a:rPr lang="en-US" dirty="0"/>
              <a:t>Public engagement</a:t>
            </a:r>
          </a:p>
          <a:p>
            <a:r>
              <a:rPr lang="en-US" dirty="0"/>
              <a:t>Open, iterative STIP process</a:t>
            </a:r>
          </a:p>
          <a:p>
            <a:r>
              <a:rPr lang="en-US" dirty="0"/>
              <a:t>Commitment to process improvement</a:t>
            </a:r>
          </a:p>
          <a:p>
            <a:r>
              <a:rPr lang="en-US" dirty="0"/>
              <a:t>Strategic planning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04800" y="1524000"/>
            <a:ext cx="3886200" cy="6096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Strengths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724400" y="1524000"/>
            <a:ext cx="3886200" cy="609600"/>
          </a:xfrm>
        </p:spPr>
        <p:txBody>
          <a:bodyPr/>
          <a:lstStyle/>
          <a:p>
            <a:r>
              <a:rPr lang="en-US" dirty="0"/>
              <a:t>Challenges &amp; </a:t>
            </a:r>
            <a:r>
              <a:rPr lang="en-US" u="sng" dirty="0"/>
              <a:t>Opportunities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&amp; Opportunities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Public communication</a:t>
            </a:r>
          </a:p>
          <a:p>
            <a:r>
              <a:rPr lang="en-US" dirty="0"/>
              <a:t>ITS process integration</a:t>
            </a:r>
          </a:p>
          <a:p>
            <a:r>
              <a:rPr lang="en-US" dirty="0"/>
              <a:t>Environmental commitment tracking</a:t>
            </a:r>
          </a:p>
          <a:p>
            <a:r>
              <a:rPr lang="en-US" dirty="0"/>
              <a:t>Project scheduling</a:t>
            </a:r>
          </a:p>
          <a:p>
            <a:r>
              <a:rPr lang="en-US" dirty="0"/>
              <a:t>Staff size</a:t>
            </a:r>
          </a:p>
          <a:p>
            <a:r>
              <a:rPr lang="en-US" dirty="0"/>
              <a:t>Staff turnover</a:t>
            </a:r>
          </a:p>
          <a:p>
            <a:r>
              <a:rPr lang="en-US" dirty="0"/>
              <a:t>Local gov’t coordination</a:t>
            </a:r>
          </a:p>
          <a:p>
            <a:r>
              <a:rPr lang="en-US" dirty="0"/>
              <a:t>Risk identification in scoping</a:t>
            </a:r>
          </a:p>
        </p:txBody>
      </p:sp>
    </p:spTree>
    <p:extLst>
      <p:ext uri="{BB962C8B-B14F-4D97-AF65-F5344CB8AC3E}">
        <p14:creationId xmlns:p14="http://schemas.microsoft.com/office/powerpoint/2010/main" val="247974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Enhance public interaction</a:t>
            </a:r>
          </a:p>
          <a:p>
            <a:endParaRPr lang="en-US" dirty="0"/>
          </a:p>
          <a:p>
            <a:r>
              <a:rPr lang="en-US" dirty="0"/>
              <a:t>Increase schedule accountability and allocate internal resources</a:t>
            </a:r>
          </a:p>
          <a:p>
            <a:pPr lvl="2"/>
            <a:endParaRPr lang="en-US" sz="2800" dirty="0"/>
          </a:p>
          <a:p>
            <a:pPr lvl="2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28600" indent="-228600"/>
            <a:r>
              <a:rPr lang="en-US" u="sng" dirty="0"/>
              <a:t>SHRP2 C19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u="sng" dirty="0"/>
              <a:t>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Actions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Coordinate with</a:t>
            </a:r>
            <a:br>
              <a:rPr lang="en-US" dirty="0"/>
            </a:br>
            <a:r>
              <a:rPr lang="en-US" dirty="0"/>
              <a:t>External Partners</a:t>
            </a:r>
          </a:p>
          <a:p>
            <a:pPr lvl="2"/>
            <a:r>
              <a:rPr lang="en-US" dirty="0"/>
              <a:t>Railroads (R16)</a:t>
            </a:r>
          </a:p>
          <a:p>
            <a:pPr lvl="2"/>
            <a:r>
              <a:rPr lang="en-US" dirty="0"/>
              <a:t>Utilities (R15B)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>
                <a:srgbClr val="F3901D"/>
              </a:buClr>
              <a:buFont typeface="Arial" pitchFamily="34" charset="0"/>
              <a:buChar char="•"/>
            </a:pPr>
            <a:r>
              <a:rPr lang="en-US" sz="2400" dirty="0"/>
              <a:t>Build Internal &amp; </a:t>
            </a:r>
            <a:r>
              <a:rPr lang="en-US" sz="2400" strike="sngStrike" dirty="0"/>
              <a:t>External</a:t>
            </a:r>
            <a:r>
              <a:rPr lang="en-US" sz="2400" dirty="0"/>
              <a:t> Capacity</a:t>
            </a:r>
          </a:p>
          <a:p>
            <a:pPr lvl="2"/>
            <a:r>
              <a:rPr lang="en-US" dirty="0"/>
              <a:t>Training</a:t>
            </a:r>
          </a:p>
          <a:p>
            <a:pPr lvl="2"/>
            <a:r>
              <a:rPr lang="en-US" dirty="0"/>
              <a:t>Mentoring</a:t>
            </a:r>
          </a:p>
          <a:p>
            <a:pPr lvl="2"/>
            <a:r>
              <a:rPr lang="en-US" dirty="0"/>
              <a:t>Onboarding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>
                <a:srgbClr val="F3901D"/>
              </a:buClr>
              <a:buFont typeface="Arial" pitchFamily="34" charset="0"/>
              <a:buChar char="•"/>
            </a:pPr>
            <a:r>
              <a:rPr lang="en-US" sz="2400" dirty="0"/>
              <a:t>Improve Scoping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meeting workflow</a:t>
            </a:r>
          </a:p>
          <a:p>
            <a:r>
              <a:rPr lang="en-US" dirty="0"/>
              <a:t>Stronger advertising</a:t>
            </a:r>
          </a:p>
          <a:p>
            <a:r>
              <a:rPr lang="en-US" dirty="0"/>
              <a:t>Personal outreach</a:t>
            </a:r>
          </a:p>
          <a:p>
            <a:r>
              <a:rPr lang="en-US" dirty="0"/>
              <a:t>Better preparation</a:t>
            </a:r>
          </a:p>
          <a:p>
            <a:r>
              <a:rPr lang="en-US" dirty="0"/>
              <a:t>Public meeting survey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u="sng" dirty="0"/>
              <a:t>Strategies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u="sng" dirty="0"/>
              <a:t>Survey Topics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Engagement: </a:t>
            </a:r>
            <a:br>
              <a:rPr lang="en-US" dirty="0"/>
            </a:br>
            <a:r>
              <a:rPr lang="en-US" dirty="0"/>
              <a:t>Public Meetings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Date &amp; Location</a:t>
            </a:r>
          </a:p>
          <a:p>
            <a:r>
              <a:rPr lang="en-US" dirty="0"/>
              <a:t>How aware of meeting?</a:t>
            </a:r>
          </a:p>
          <a:p>
            <a:r>
              <a:rPr lang="en-US" dirty="0"/>
              <a:t>Reason for interest</a:t>
            </a:r>
          </a:p>
          <a:p>
            <a:r>
              <a:rPr lang="en-US" dirty="0"/>
              <a:t>Meeting quality</a:t>
            </a:r>
          </a:p>
          <a:p>
            <a:pPr lvl="2"/>
            <a:r>
              <a:rPr lang="en-US" dirty="0"/>
              <a:t>Purpose clearly explained</a:t>
            </a:r>
          </a:p>
          <a:p>
            <a:pPr lvl="2"/>
            <a:r>
              <a:rPr lang="en-US" dirty="0"/>
              <a:t>Information clarity</a:t>
            </a:r>
          </a:p>
          <a:p>
            <a:pPr lvl="2"/>
            <a:r>
              <a:rPr lang="en-US" dirty="0"/>
              <a:t>Free to comment</a:t>
            </a:r>
          </a:p>
          <a:p>
            <a:pPr lvl="2"/>
            <a:r>
              <a:rPr lang="en-US" dirty="0"/>
              <a:t>Questions answered</a:t>
            </a:r>
          </a:p>
          <a:p>
            <a:pPr marL="228600" lvl="1" indent="-228600">
              <a:lnSpc>
                <a:spcPct val="100000"/>
              </a:lnSpc>
              <a:spcBef>
                <a:spcPts val="600"/>
              </a:spcBef>
              <a:buClr>
                <a:srgbClr val="F3901D"/>
              </a:buClr>
              <a:buFont typeface="Arial" pitchFamily="34" charset="0"/>
              <a:buChar char="•"/>
            </a:pPr>
            <a:r>
              <a:rPr lang="en-US" sz="2400" dirty="0"/>
              <a:t>How to improve?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7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Survey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r="2373" b="1569"/>
          <a:stretch/>
        </p:blipFill>
        <p:spPr bwMode="auto">
          <a:xfrm>
            <a:off x="0" y="1295400"/>
            <a:ext cx="9144000" cy="49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Location &amp; Project</a:t>
            </a:r>
          </a:p>
          <a:p>
            <a:pPr marL="228600" indent="-228600"/>
            <a:r>
              <a:rPr lang="en-US" dirty="0"/>
              <a:t>Pre-construction communication</a:t>
            </a:r>
          </a:p>
          <a:p>
            <a:pPr lvl="2"/>
            <a:r>
              <a:rPr lang="en-US" dirty="0"/>
              <a:t>Nature of work</a:t>
            </a:r>
          </a:p>
          <a:p>
            <a:pPr lvl="2"/>
            <a:r>
              <a:rPr lang="en-US" dirty="0"/>
              <a:t>Adequately informed</a:t>
            </a:r>
          </a:p>
          <a:p>
            <a:pPr lvl="2"/>
            <a:r>
              <a:rPr lang="en-US" dirty="0"/>
              <a:t>Opportunity to ask questions, express concerns</a:t>
            </a:r>
          </a:p>
          <a:p>
            <a:pPr marL="228600" indent="-228600"/>
            <a:r>
              <a:rPr lang="en-US" dirty="0"/>
              <a:t>Communication during construction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Engagement: </a:t>
            </a:r>
            <a:br>
              <a:rPr lang="en-US" dirty="0"/>
            </a:br>
            <a:r>
              <a:rPr lang="en-US" dirty="0"/>
              <a:t>Landowner Communication Survey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495800" y="1752600"/>
            <a:ext cx="4419600" cy="4419600"/>
          </a:xfrm>
        </p:spPr>
        <p:txBody>
          <a:bodyPr/>
          <a:lstStyle/>
          <a:p>
            <a:r>
              <a:rPr lang="en-US" dirty="0"/>
              <a:t>SDDOT staff contact</a:t>
            </a:r>
          </a:p>
          <a:p>
            <a:pPr lvl="2"/>
            <a:r>
              <a:rPr lang="en-US" dirty="0"/>
              <a:t>Accessible</a:t>
            </a:r>
          </a:p>
          <a:p>
            <a:pPr lvl="2"/>
            <a:r>
              <a:rPr lang="en-US" dirty="0"/>
              <a:t>Timely</a:t>
            </a:r>
          </a:p>
          <a:p>
            <a:pPr lvl="2"/>
            <a:r>
              <a:rPr lang="en-US" dirty="0"/>
              <a:t>Accurate</a:t>
            </a:r>
          </a:p>
          <a:p>
            <a:pPr lvl="2"/>
            <a:r>
              <a:rPr lang="en-US" dirty="0"/>
              <a:t>Courteous</a:t>
            </a:r>
          </a:p>
          <a:p>
            <a:r>
              <a:rPr lang="en-US" dirty="0"/>
              <a:t>Public meetings</a:t>
            </a:r>
          </a:p>
          <a:p>
            <a:pPr marL="228600" indent="-228600"/>
            <a:r>
              <a:rPr lang="en-US" dirty="0"/>
              <a:t>Preferred communication</a:t>
            </a:r>
          </a:p>
          <a:p>
            <a:r>
              <a:rPr lang="en-US" dirty="0"/>
              <a:t>Did well / Do better</a:t>
            </a:r>
          </a:p>
          <a:p>
            <a:r>
              <a:rPr lang="en-US" dirty="0"/>
              <a:t>Overall satisfaction</a:t>
            </a:r>
          </a:p>
          <a:p>
            <a:pPr marL="228600" indent="-2286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1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endParaRPr lang="en-US" dirty="0"/>
          </a:p>
          <a:p>
            <a:r>
              <a:rPr lang="en-US" dirty="0"/>
              <a:t>SDDOT created a “Project Delivery Office” to place emphasis on timely project delivery</a:t>
            </a:r>
          </a:p>
          <a:p>
            <a:endParaRPr lang="en-US" dirty="0"/>
          </a:p>
          <a:p>
            <a:r>
              <a:rPr lang="en-US" dirty="0"/>
              <a:t>Mission: Ensure all pre-construction projects are delivered to Bid Letting on the schedule intended so we can meet STIP dates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Delivery / Scheduling</a:t>
            </a:r>
          </a:p>
        </p:txBody>
      </p:sp>
    </p:spTree>
    <p:extLst>
      <p:ext uri="{BB962C8B-B14F-4D97-AF65-F5344CB8AC3E}">
        <p14:creationId xmlns:p14="http://schemas.microsoft.com/office/powerpoint/2010/main" val="278127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524000"/>
            <a:ext cx="8915400" cy="4648200"/>
          </a:xfrm>
        </p:spPr>
        <p:txBody>
          <a:bodyPr/>
          <a:lstStyle/>
          <a:p>
            <a:pPr lvl="0"/>
            <a:r>
              <a:rPr lang="en-US" dirty="0"/>
              <a:t>What we know, what we need, what we do….</a:t>
            </a:r>
          </a:p>
          <a:p>
            <a:endParaRPr lang="en-US" dirty="0"/>
          </a:p>
          <a:p>
            <a:r>
              <a:rPr lang="en-US" dirty="0"/>
              <a:t>First Steps: Self Evaluation</a:t>
            </a:r>
          </a:p>
          <a:p>
            <a:pPr lvl="1"/>
            <a:r>
              <a:rPr lang="en-US" dirty="0"/>
              <a:t>understand our processes</a:t>
            </a:r>
          </a:p>
          <a:p>
            <a:pPr lvl="1"/>
            <a:r>
              <a:rPr lang="en-US" dirty="0"/>
              <a:t>understand our priorities</a:t>
            </a:r>
          </a:p>
          <a:p>
            <a:pPr lvl="1"/>
            <a:r>
              <a:rPr lang="en-US" dirty="0"/>
              <a:t>identify our strengths</a:t>
            </a:r>
          </a:p>
          <a:p>
            <a:pPr lvl="1"/>
            <a:r>
              <a:rPr lang="en-US" dirty="0"/>
              <a:t>acknowledge our challenges</a:t>
            </a:r>
          </a:p>
          <a:p>
            <a:pPr lvl="1"/>
            <a:r>
              <a:rPr lang="en-US" dirty="0"/>
              <a:t>evaluate our scheduling tool</a:t>
            </a:r>
          </a:p>
          <a:p>
            <a:pPr marL="285750" lvl="1" indent="0">
              <a:buNone/>
            </a:pPr>
            <a:endParaRPr lang="en-US" dirty="0"/>
          </a:p>
          <a:p>
            <a:r>
              <a:rPr lang="en-US" dirty="0"/>
              <a:t>   Determine a direction – Make a plan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Understanding </a:t>
            </a:r>
          </a:p>
        </p:txBody>
      </p:sp>
    </p:spTree>
    <p:extLst>
      <p:ext uri="{BB962C8B-B14F-4D97-AF65-F5344CB8AC3E}">
        <p14:creationId xmlns:p14="http://schemas.microsoft.com/office/powerpoint/2010/main" val="278231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/>
          <a:lstStyle/>
          <a:p>
            <a:pPr marL="228600" indent="-228600"/>
            <a:r>
              <a:rPr lang="en-US" dirty="0"/>
              <a:t>Become proficient with our scheduling software</a:t>
            </a:r>
          </a:p>
          <a:p>
            <a:pPr lvl="2"/>
            <a:r>
              <a:rPr lang="en-US" dirty="0"/>
              <a:t>Schedulers attended software training</a:t>
            </a:r>
          </a:p>
          <a:p>
            <a:pPr marL="228600" indent="-228600"/>
            <a:r>
              <a:rPr lang="en-US" dirty="0"/>
              <a:t>Involve subject matter experts</a:t>
            </a:r>
          </a:p>
          <a:p>
            <a:pPr lvl="2"/>
            <a:r>
              <a:rPr lang="en-US" dirty="0"/>
              <a:t>Involve those who are Doing the work</a:t>
            </a:r>
          </a:p>
          <a:p>
            <a:pPr marL="228600" indent="-228600"/>
            <a:r>
              <a:rPr lang="en-US" dirty="0"/>
              <a:t>Retool all of our base network schedules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Accurate &amp; Reliable Schedules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724400" y="1752600"/>
            <a:ext cx="4191000" cy="4419600"/>
          </a:xfrm>
        </p:spPr>
        <p:txBody>
          <a:bodyPr vert="horz" lIns="91440"/>
          <a:lstStyle/>
          <a:p>
            <a:pPr marL="228600" indent="-228600"/>
            <a:r>
              <a:rPr lang="en-US" dirty="0"/>
              <a:t>Convert active projects from old schedules to improved networks and redefine schedules for each project</a:t>
            </a:r>
          </a:p>
          <a:p>
            <a:pPr lvl="2"/>
            <a:r>
              <a:rPr lang="en-US" dirty="0"/>
              <a:t>No more guessing</a:t>
            </a:r>
          </a:p>
          <a:p>
            <a:pPr lvl="2"/>
            <a:r>
              <a:rPr lang="en-US" dirty="0"/>
              <a:t>Up-to-date, accurate schedules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28600" indent="-228600"/>
            <a:r>
              <a:rPr lang="en-US" dirty="0"/>
              <a:t>Ready Date: completed plan package due in Bid Letting</a:t>
            </a:r>
          </a:p>
          <a:p>
            <a:pPr marL="228600" indent="-228600"/>
            <a:r>
              <a:rPr lang="en-US" dirty="0"/>
              <a:t>New schedules focus on day-to-day work and accomplishing specific activities on time</a:t>
            </a:r>
          </a:p>
          <a:p>
            <a:pPr marL="228600" indent="-228600"/>
            <a:r>
              <a:rPr lang="en-US" dirty="0"/>
              <a:t>The new end goal: Ready Date</a:t>
            </a:r>
          </a:p>
          <a:p>
            <a:pPr lvl="1"/>
            <a:r>
              <a:rPr lang="en-US" dirty="0"/>
              <a:t>on the shelf early</a:t>
            </a:r>
          </a:p>
          <a:p>
            <a:pPr lvl="1"/>
            <a:r>
              <a:rPr lang="en-US" dirty="0"/>
              <a:t>optimal letting window</a:t>
            </a:r>
          </a:p>
          <a:p>
            <a:pPr lvl="1"/>
            <a:r>
              <a:rPr lang="en-US" dirty="0"/>
              <a:t>bid letting flexibility</a:t>
            </a:r>
          </a:p>
          <a:p>
            <a:pPr lvl="1"/>
            <a:r>
              <a:rPr lang="en-US" dirty="0"/>
              <a:t>STIP agility</a:t>
            </a:r>
          </a:p>
          <a:p>
            <a:pPr lvl="1"/>
            <a:r>
              <a:rPr lang="en-US" dirty="0"/>
              <a:t>meet STIP funding and timing goals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Realign Focus: Ready Date Concept</a:t>
            </a:r>
          </a:p>
        </p:txBody>
      </p:sp>
    </p:spTree>
    <p:extLst>
      <p:ext uri="{BB962C8B-B14F-4D97-AF65-F5344CB8AC3E}">
        <p14:creationId xmlns:p14="http://schemas.microsoft.com/office/powerpoint/2010/main" val="307368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We Knew</a:t>
            </a:r>
          </a:p>
          <a:p>
            <a:pPr lvl="1"/>
            <a:r>
              <a:rPr lang="en-US" sz="2400" dirty="0"/>
              <a:t>meeting a Project Ready Date and anticipated STIP year takes organization and focus</a:t>
            </a:r>
          </a:p>
          <a:p>
            <a:r>
              <a:rPr lang="en-US" sz="2800" dirty="0"/>
              <a:t>We Created</a:t>
            </a:r>
          </a:p>
          <a:p>
            <a:pPr lvl="1"/>
            <a:r>
              <a:rPr lang="en-US" sz="2400" dirty="0"/>
              <a:t>a number of tools ensure each project schedule was getting individual attention at regular intervals</a:t>
            </a:r>
          </a:p>
          <a:p>
            <a:r>
              <a:rPr lang="en-US" sz="2800" dirty="0"/>
              <a:t> We Can Now</a:t>
            </a:r>
          </a:p>
          <a:p>
            <a:pPr lvl="1"/>
            <a:r>
              <a:rPr lang="en-US" sz="2400" dirty="0"/>
              <a:t>address project and schedule issues early</a:t>
            </a:r>
          </a:p>
          <a:p>
            <a:pPr lvl="1"/>
            <a:r>
              <a:rPr lang="en-US" sz="2400" dirty="0"/>
              <a:t>make conscious decisions about the future of the project</a:t>
            </a:r>
          </a:p>
          <a:p>
            <a:pPr lvl="1"/>
            <a:r>
              <a:rPr lang="en-US" sz="2400" dirty="0"/>
              <a:t>make conscious decisions about the STIP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Long Term Planning to</a:t>
            </a:r>
            <a:br>
              <a:rPr lang="en-US" dirty="0"/>
            </a:br>
            <a:r>
              <a:rPr lang="en-US" dirty="0"/>
              <a:t>Achieve Short Term Goals</a:t>
            </a:r>
          </a:p>
        </p:txBody>
      </p:sp>
    </p:spTree>
    <p:extLst>
      <p:ext uri="{BB962C8B-B14F-4D97-AF65-F5344CB8AC3E}">
        <p14:creationId xmlns:p14="http://schemas.microsoft.com/office/powerpoint/2010/main" val="174215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njamin.irwin.ctr\Desktop\SHRP2 Research Art\renewal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2" y="3000375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benjamin.irwin.ctr\Desktop\SHRP2 Research Art\safety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2" y="1707395"/>
            <a:ext cx="733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benjamin.irwin.ctr\Desktop\SHRP2 Research Art\reliability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11932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benjamin.irwin.ctr\Desktop\SHRP2 Research Art\capacity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286250"/>
            <a:ext cx="75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59059" y="1551388"/>
            <a:ext cx="7543801" cy="504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Safety:</a:t>
            </a:r>
            <a:r>
              <a:rPr lang="en-US" sz="2400" dirty="0"/>
              <a:t>  Fostering safer driving through analysis of driver, roadway and vehicle factors in crashes, near crashes, and ordinary driving.</a:t>
            </a:r>
          </a:p>
          <a:p>
            <a:pPr marL="60325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Renewal:</a:t>
            </a:r>
            <a:r>
              <a:rPr lang="en-US" sz="2400" dirty="0"/>
              <a:t>  Rapid maintenance and repair of the deteriorating infrastructure using already-available resources, innovations, and technologies.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Capacity:</a:t>
            </a:r>
            <a:r>
              <a:rPr lang="en-US" sz="2400" dirty="0"/>
              <a:t>  Planning and designing a highway system that offers minimum disruption and meets the environmental, and economic needs of the community.</a:t>
            </a:r>
          </a:p>
          <a:p>
            <a:pPr marL="60325"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Reliability:</a:t>
            </a:r>
            <a:r>
              <a:rPr lang="en-US" sz="2400" dirty="0"/>
              <a:t>  Reducing congestion and creating more predictable travel times through better operations.</a:t>
            </a:r>
          </a:p>
          <a:p>
            <a:pPr marL="60325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524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/>
                <a:latin typeface="FranklinGotMdITC"/>
                <a:ea typeface="MS PGothic" pitchFamily="34" charset="-128"/>
                <a:cs typeface="FranklinGotMdIT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sz="3200" kern="0" dirty="0"/>
              <a:t>SHRP2 &amp; Its Focus Areas</a:t>
            </a:r>
          </a:p>
        </p:txBody>
      </p:sp>
    </p:spTree>
    <p:extLst>
      <p:ext uri="{BB962C8B-B14F-4D97-AF65-F5344CB8AC3E}">
        <p14:creationId xmlns:p14="http://schemas.microsoft.com/office/powerpoint/2010/main" val="264999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/>
            <a:r>
              <a:rPr lang="en-US" dirty="0"/>
              <a:t>Resource Planning and Allocation</a:t>
            </a:r>
          </a:p>
          <a:p>
            <a:pPr lvl="2"/>
            <a:r>
              <a:rPr lang="en-US" dirty="0"/>
              <a:t>Manpower availability</a:t>
            </a:r>
          </a:p>
          <a:p>
            <a:pPr marL="228600" indent="-228600"/>
            <a:r>
              <a:rPr lang="en-US" dirty="0"/>
              <a:t>Schedule Review Points</a:t>
            </a:r>
          </a:p>
          <a:p>
            <a:pPr lvl="2"/>
            <a:r>
              <a:rPr lang="en-US" dirty="0"/>
              <a:t>Individual attention and project updates</a:t>
            </a:r>
          </a:p>
          <a:p>
            <a:pPr marL="228600" indent="-228600"/>
            <a:r>
              <a:rPr lang="en-US" dirty="0"/>
              <a:t>Project Risk Status</a:t>
            </a:r>
          </a:p>
          <a:p>
            <a:pPr lvl="2"/>
            <a:r>
              <a:rPr lang="en-US" dirty="0"/>
              <a:t>Status alert system – Red/Yellow/Green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Tools for Success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28600" indent="-228600"/>
            <a:r>
              <a:rPr lang="en-US" dirty="0"/>
              <a:t>Team Meetings</a:t>
            </a:r>
          </a:p>
          <a:p>
            <a:pPr lvl="2"/>
            <a:r>
              <a:rPr lang="en-US" dirty="0"/>
              <a:t>The right people in the room for the best decision</a:t>
            </a:r>
          </a:p>
          <a:p>
            <a:pPr marL="228600" indent="-228600"/>
            <a:r>
              <a:rPr lang="en-US" dirty="0"/>
              <a:t>Strategic Milestones</a:t>
            </a:r>
          </a:p>
          <a:p>
            <a:pPr lvl="2"/>
            <a:r>
              <a:rPr lang="en-US" dirty="0"/>
              <a:t>Measure: knowledge is power</a:t>
            </a:r>
          </a:p>
          <a:p>
            <a:pPr marL="228600" indent="-228600"/>
            <a:r>
              <a:rPr lang="en-US" dirty="0"/>
              <a:t>Project Delivery Work Group</a:t>
            </a:r>
          </a:p>
          <a:p>
            <a:pPr lvl="2"/>
            <a:r>
              <a:rPr lang="en-US" dirty="0"/>
              <a:t>“Think Tank”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4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524000"/>
            <a:ext cx="8610600" cy="4648200"/>
          </a:xfrm>
        </p:spPr>
        <p:txBody>
          <a:bodyPr/>
          <a:lstStyle/>
          <a:p>
            <a:r>
              <a:rPr lang="en-US" sz="2400" dirty="0"/>
              <a:t>Strong focus on communication</a:t>
            </a:r>
          </a:p>
          <a:p>
            <a:r>
              <a:rPr lang="en-US" sz="2400" dirty="0"/>
              <a:t>Continue to learn and use the software to our advantage</a:t>
            </a:r>
          </a:p>
          <a:p>
            <a:r>
              <a:rPr lang="en-US" sz="2400" dirty="0"/>
              <a:t>Implement more defined project controls</a:t>
            </a:r>
          </a:p>
          <a:p>
            <a:r>
              <a:rPr lang="en-US" sz="2400" dirty="0"/>
              <a:t>Clarify roles and responsibilities</a:t>
            </a:r>
          </a:p>
          <a:p>
            <a:r>
              <a:rPr lang="en-US" sz="2400" dirty="0"/>
              <a:t>Project management training</a:t>
            </a:r>
          </a:p>
          <a:p>
            <a:r>
              <a:rPr lang="en-US" sz="2400" dirty="0"/>
              <a:t>Provide more management reports and data.</a:t>
            </a:r>
          </a:p>
          <a:p>
            <a:r>
              <a:rPr lang="en-US" sz="2400" dirty="0"/>
              <a:t>Make conscious and informed decisions.</a:t>
            </a:r>
          </a:p>
          <a:p>
            <a:endParaRPr lang="en-US" sz="2400" dirty="0"/>
          </a:p>
          <a:p>
            <a:pPr indent="0">
              <a:buNone/>
            </a:pPr>
            <a:r>
              <a:rPr lang="en-US" sz="2400" dirty="0"/>
              <a:t>Possibilities are many.  Every step forward or new concept opens the door to more ideas and concepts.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9667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Streamlining Project Delivery</a:t>
            </a:r>
            <a:br>
              <a:rPr lang="en-US" dirty="0"/>
            </a:br>
            <a:r>
              <a:rPr lang="en-US" i="1" dirty="0"/>
              <a:t>getting to construction sooner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3429000"/>
            <a:ext cx="7315200" cy="914400"/>
          </a:xfrm>
        </p:spPr>
        <p:txBody>
          <a:bodyPr/>
          <a:lstStyle/>
          <a:p>
            <a:r>
              <a:rPr lang="en-US" dirty="0"/>
              <a:t>December 2017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401F76F6-6E91-4256-BFBE-C432CD77B7CD}"/>
              </a:ext>
            </a:extLst>
          </p:cNvPr>
          <p:cNvSpPr txBox="1">
            <a:spLocks/>
          </p:cNvSpPr>
          <p:nvPr/>
        </p:nvSpPr>
        <p:spPr>
          <a:xfrm>
            <a:off x="381000" y="3910263"/>
            <a:ext cx="7315200" cy="144780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Georgi  </a:t>
            </a:r>
            <a:r>
              <a:rPr lang="en-US" sz="2000" dirty="0" err="1"/>
              <a:t>Celusnek</a:t>
            </a:r>
            <a:r>
              <a:rPr lang="en-US" sz="2000" dirty="0"/>
              <a:t>, Florida DOT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567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56C46C77-91C7-4910-87A6-352E06A510CC}"/>
              </a:ext>
            </a:extLst>
          </p:cNvPr>
          <p:cNvGraphicFramePr/>
          <p:nvPr>
            <p:extLst/>
          </p:nvPr>
        </p:nvGraphicFramePr>
        <p:xfrm>
          <a:off x="914400" y="1510937"/>
          <a:ext cx="7010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409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Maximize number of Projects Using State Funds Only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Overlap the PD&amp;E and Design Phases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More Contractual Options for PD&amp;E and Final Design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Designate a Single Project Manager for Both PD&amp;E and Final Design Phases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Perform Pre-Work In Advance of PD&amp;E Study Commencement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Streamline the PD&amp;E and Design Schedule Templates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Perform a Value Engineering Study on the Right of Way Acquisition Process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Hold Pre-Scoping Meeting Workshops for PD&amp;E Projects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Create a PD&amp;E QA/QC Checklist for Final Documents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i="1" dirty="0"/>
              <a:t>Standardize Format for PD&amp;E Project Progress Reports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Hold In-Person Regional Training Conferences for FDOT Staff and Consultants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Improve the Public Involvement Program (PIP) Template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Simplify and Combine PD&amp;E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i="1" dirty="0"/>
              <a:t>Create PD&amp;E Staffing Hour Guideline Spreadsheet and Estimation 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3132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25C671A-B08D-428E-912C-269D24B58E9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105400" y="1752599"/>
            <a:ext cx="3285085" cy="47154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4A87F3-822C-4521-B0D8-5BF5338CD96B}"/>
              </a:ext>
            </a:extLst>
          </p:cNvPr>
          <p:cNvSpPr/>
          <p:nvPr/>
        </p:nvSpPr>
        <p:spPr>
          <a:xfrm>
            <a:off x="152400" y="1752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Maximize number of Projects Using State Funds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229C82-7FF1-4100-A88B-2F44F65FCB85}"/>
              </a:ext>
            </a:extLst>
          </p:cNvPr>
          <p:cNvSpPr txBox="1"/>
          <p:nvPr/>
        </p:nvSpPr>
        <p:spPr>
          <a:xfrm>
            <a:off x="5257800" y="2217518"/>
            <a:ext cx="3718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Flow Chart to Determine Eligibility</a:t>
            </a:r>
          </a:p>
        </p:txBody>
      </p:sp>
    </p:spTree>
    <p:extLst>
      <p:ext uri="{BB962C8B-B14F-4D97-AF65-F5344CB8AC3E}">
        <p14:creationId xmlns:p14="http://schemas.microsoft.com/office/powerpoint/2010/main" val="14091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AC836CB-43FD-476B-909C-EF4A4B610A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28600" y="1528709"/>
            <a:ext cx="8610600" cy="4638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D8B563-4B45-455E-A198-D421482F325E}"/>
              </a:ext>
            </a:extLst>
          </p:cNvPr>
          <p:cNvSpPr/>
          <p:nvPr/>
        </p:nvSpPr>
        <p:spPr>
          <a:xfrm>
            <a:off x="304800" y="1676400"/>
            <a:ext cx="1485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Overlap the PD&amp;E and Design Phases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85CCD730-5AAC-4B76-994F-756E02B35D85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5638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Getting to Construction Sooner</a:t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</a:b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+mj-cs"/>
              </a:rPr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1907384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B1EB8E-2720-43BA-8DC5-6664500EC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3"/>
          <a:stretch/>
        </p:blipFill>
        <p:spPr>
          <a:xfrm>
            <a:off x="685799" y="1861545"/>
            <a:ext cx="4494179" cy="4310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01578A-EFB9-4BC7-A050-AF93516FD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50" y="1681754"/>
            <a:ext cx="3410146" cy="3576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9A43C4-49F5-46C2-9507-0379D9AA7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0"/>
          <a:stretch/>
        </p:blipFill>
        <p:spPr>
          <a:xfrm>
            <a:off x="5029200" y="2819401"/>
            <a:ext cx="3405910" cy="327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E7EB83-3965-4852-81F2-400FA34FB403}"/>
              </a:ext>
            </a:extLst>
          </p:cNvPr>
          <p:cNvSpPr txBox="1"/>
          <p:nvPr/>
        </p:nvSpPr>
        <p:spPr>
          <a:xfrm>
            <a:off x="1447800" y="2590800"/>
            <a:ext cx="2514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PD&amp;E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PD&amp;E with an optional service for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610F4E-F451-4563-AC99-B23BF2380CBF}"/>
              </a:ext>
            </a:extLst>
          </p:cNvPr>
          <p:cNvSpPr txBox="1"/>
          <p:nvPr/>
        </p:nvSpPr>
        <p:spPr>
          <a:xfrm>
            <a:off x="6399178" y="2205157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PD&amp;E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F1E8E2-7537-4662-80B3-7FDD2517F900}"/>
              </a:ext>
            </a:extLst>
          </p:cNvPr>
          <p:cNvSpPr txBox="1"/>
          <p:nvPr/>
        </p:nvSpPr>
        <p:spPr>
          <a:xfrm>
            <a:off x="5892519" y="3962400"/>
            <a:ext cx="16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9824887-473D-4AE8-87EE-CEBA05BAC358}"/>
              </a:ext>
            </a:extLst>
          </p:cNvPr>
          <p:cNvSpPr/>
          <p:nvPr/>
        </p:nvSpPr>
        <p:spPr>
          <a:xfrm>
            <a:off x="152400" y="135858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More Contractual Options for PD&amp;E and Final Design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A2C45FB0-4B96-4283-B954-68CB1701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402196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FC91C4-7828-4711-A660-E825C8D6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44196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587D54-F16C-4015-8A79-AF0CC86A1909}"/>
              </a:ext>
            </a:extLst>
          </p:cNvPr>
          <p:cNvSpPr/>
          <p:nvPr/>
        </p:nvSpPr>
        <p:spPr>
          <a:xfrm>
            <a:off x="381000" y="17526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Designate a Single Project Manager for Both PD&amp;E and Final Design Phases</a:t>
            </a:r>
          </a:p>
        </p:txBody>
      </p:sp>
      <p:pic>
        <p:nvPicPr>
          <p:cNvPr id="1026" name="Picture 2" descr="Image result for handing off a project">
            <a:hlinkClick r:id="rId4"/>
            <a:extLst>
              <a:ext uri="{FF2B5EF4-FFF2-40B4-BE49-F238E27FC236}">
                <a16:creationId xmlns:a16="http://schemas.microsoft.com/office/drawing/2014/main" xmlns="" id="{2036D04E-E6C1-46D0-A67D-138928B8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17" y="1636294"/>
            <a:ext cx="4154905" cy="41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18D57D55-4E55-41A2-A8DA-F9F17DEE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27507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1476D1-A2BA-4123-91D4-1EDC1285BF2C}"/>
              </a:ext>
            </a:extLst>
          </p:cNvPr>
          <p:cNvSpPr/>
          <p:nvPr/>
        </p:nvSpPr>
        <p:spPr>
          <a:xfrm>
            <a:off x="152400" y="14478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 Perform Pre-Work In Advance of PD&amp;E Study Commencement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ED56A0-AF22-4781-9753-234031E2F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79405"/>
            <a:ext cx="7674997" cy="29718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xmlns="" id="{8EA5FF50-C21D-4601-8DAB-23FFA679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288435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90513" indent="-290513"/>
            <a:r>
              <a:rPr lang="en-US" dirty="0"/>
              <a:t>Expediting Project Delivery identifies 24 strategies for addressing or avoiding 16 common constraints in order to speed delivery of transportation projects.</a:t>
            </a:r>
          </a:p>
          <a:p>
            <a:r>
              <a:rPr lang="en-US" dirty="0"/>
              <a:t>Strategies Grouped Under Six Objectives:</a:t>
            </a:r>
          </a:p>
          <a:p>
            <a:pPr marL="742950" lvl="1" indent="-457200">
              <a:buClr>
                <a:srgbClr val="21368B"/>
              </a:buClr>
              <a:buFont typeface="+mj-lt"/>
              <a:buAutoNum type="arabicPeriod"/>
            </a:pPr>
            <a:r>
              <a:rPr lang="en-US" dirty="0">
                <a:solidFill>
                  <a:srgbClr val="21368B"/>
                </a:solidFill>
              </a:rPr>
              <a:t>Improve internal communication and coordination;</a:t>
            </a:r>
          </a:p>
          <a:p>
            <a:pPr marL="742950" lvl="1" indent="-457200">
              <a:buClr>
                <a:srgbClr val="21368B"/>
              </a:buClr>
              <a:buFont typeface="+mj-lt"/>
              <a:buAutoNum type="arabicPeriod"/>
            </a:pPr>
            <a:r>
              <a:rPr lang="en-US" dirty="0">
                <a:solidFill>
                  <a:srgbClr val="21368B"/>
                </a:solidFill>
              </a:rPr>
              <a:t>Streamline decision-making;</a:t>
            </a:r>
          </a:p>
          <a:p>
            <a:pPr marL="742950" lvl="1" indent="-457200">
              <a:buClr>
                <a:srgbClr val="21368B"/>
              </a:buClr>
              <a:buFont typeface="+mj-lt"/>
              <a:buAutoNum type="arabicPeriod"/>
            </a:pPr>
            <a:r>
              <a:rPr lang="en-US" dirty="0">
                <a:solidFill>
                  <a:srgbClr val="21368B"/>
                </a:solidFill>
              </a:rPr>
              <a:t>Improve resource agency involvement and collaboration;</a:t>
            </a:r>
          </a:p>
          <a:p>
            <a:pPr marL="742950" lvl="1" indent="-457200">
              <a:buClr>
                <a:srgbClr val="21368B"/>
              </a:buClr>
              <a:buFont typeface="+mj-lt"/>
              <a:buAutoNum type="arabicPeriod"/>
            </a:pPr>
            <a:r>
              <a:rPr lang="en-US" dirty="0">
                <a:solidFill>
                  <a:srgbClr val="21368B"/>
                </a:solidFill>
              </a:rPr>
              <a:t>Improve public involvement and support;</a:t>
            </a:r>
          </a:p>
          <a:p>
            <a:pPr marL="742950" lvl="1" indent="-457200">
              <a:buClr>
                <a:srgbClr val="21368B"/>
              </a:buClr>
              <a:buFont typeface="+mj-lt"/>
              <a:buAutoNum type="arabicPeriod"/>
            </a:pPr>
            <a:r>
              <a:rPr lang="en-US" dirty="0">
                <a:solidFill>
                  <a:srgbClr val="21368B"/>
                </a:solidFill>
              </a:rPr>
              <a:t>Demonstrate real commitment to the project; and</a:t>
            </a:r>
          </a:p>
          <a:p>
            <a:pPr marL="742950" lvl="1" indent="-457200">
              <a:buClr>
                <a:srgbClr val="21368B"/>
              </a:buClr>
              <a:buFont typeface="+mj-lt"/>
              <a:buAutoNum type="arabicPeriod"/>
            </a:pPr>
            <a:r>
              <a:rPr lang="en-US" dirty="0">
                <a:solidFill>
                  <a:srgbClr val="21368B"/>
                </a:solidFill>
              </a:rPr>
              <a:t>Coordinate work across phases of project delivery.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Expediting Project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51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8A7BA3-EDDB-4EA9-8A34-A01BDCFC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3" y="1767327"/>
            <a:ext cx="5676000" cy="3633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5DFD15-B95C-4A9F-A886-564C4658A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454171"/>
            <a:ext cx="6477000" cy="3718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D5FE32-CB5D-4250-812F-9338C69B7F9D}"/>
              </a:ext>
            </a:extLst>
          </p:cNvPr>
          <p:cNvSpPr txBox="1"/>
          <p:nvPr/>
        </p:nvSpPr>
        <p:spPr>
          <a:xfrm>
            <a:off x="6400800" y="1193142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 to 27 months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765B42-8BA4-48FB-ABE3-38B92850E78E}"/>
              </a:ext>
            </a:extLst>
          </p:cNvPr>
          <p:cNvSpPr/>
          <p:nvPr/>
        </p:nvSpPr>
        <p:spPr>
          <a:xfrm>
            <a:off x="120316" y="1389974"/>
            <a:ext cx="5670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Streamline the PD&amp;E and Design Schedule Templates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114B4845-F667-4DF4-A352-478D2E50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1410796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69BEE-2490-4D4C-98D1-86889EAD2B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648200" cy="46482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4DB0DC-EFB7-49E9-A19A-4DA95A747526}"/>
              </a:ext>
            </a:extLst>
          </p:cNvPr>
          <p:cNvSpPr/>
          <p:nvPr/>
        </p:nvSpPr>
        <p:spPr>
          <a:xfrm>
            <a:off x="457200" y="175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Perform a Value Engineering Study on the Right of Way Acquisition Process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D9DFDFC2-440E-48C5-944E-FCCD5088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3950030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C3EFF-0AF4-49F1-AF3D-D3E3B959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2461081" cy="3012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2A6D61-C9A8-468A-B499-CA321CA8C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81" y="1752600"/>
            <a:ext cx="6146997" cy="32713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5AF16C-F0AD-40F0-A7CD-31BE03E11593}"/>
              </a:ext>
            </a:extLst>
          </p:cNvPr>
          <p:cNvSpPr/>
          <p:nvPr/>
        </p:nvSpPr>
        <p:spPr>
          <a:xfrm>
            <a:off x="160421" y="1429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 Hold Pre-Scoping Meeting Workshops for PD&amp;E Projects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E90714C6-67CA-4D86-9601-4A29B9072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934857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466EE71-E62C-41AF-9BE3-83ABADB3D6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04800" y="1524000"/>
            <a:ext cx="3892537" cy="4648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FC5F1F-859D-4C45-A874-65DD3A67F6A9}"/>
              </a:ext>
            </a:extLst>
          </p:cNvPr>
          <p:cNvSpPr/>
          <p:nvPr/>
        </p:nvSpPr>
        <p:spPr>
          <a:xfrm>
            <a:off x="4572000" y="167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 Create a PD&amp;E QA/QC Checklist for Final Documents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9540EF-63B1-4DEA-9E4E-B0E15FA0B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714750" cy="371475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xmlns="" id="{3E3B3EEF-F594-40DD-AD56-25FAA372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1713045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CD9DE9F-C7C0-469B-968A-78304A38382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85800" y="1756458"/>
            <a:ext cx="3718560" cy="46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272690-FDD6-46CB-9857-6DDF83E0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524000"/>
            <a:ext cx="3770137" cy="4872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122394-D3AC-4782-8536-76FEE2B05E49}"/>
              </a:ext>
            </a:extLst>
          </p:cNvPr>
          <p:cNvSpPr/>
          <p:nvPr/>
        </p:nvSpPr>
        <p:spPr>
          <a:xfrm>
            <a:off x="136358" y="1351031"/>
            <a:ext cx="6874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 Standardize Format for PD&amp;E Project Progress Reports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D28440AA-04E9-438C-B29D-B9ECEDC8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3927274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122394-D3AC-4782-8536-76FEE2B05E49}"/>
              </a:ext>
            </a:extLst>
          </p:cNvPr>
          <p:cNvSpPr/>
          <p:nvPr/>
        </p:nvSpPr>
        <p:spPr>
          <a:xfrm>
            <a:off x="136358" y="1351031"/>
            <a:ext cx="7788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  Hold In-Person Regional Training Conferences for FDOT Staff and Consultants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A61E70-F156-48C6-8075-8263DF5B9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560"/>
            <a:ext cx="9144000" cy="3230880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xmlns="" id="{5D71FE27-46C3-4E67-A824-CA1F9EF5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2518680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C7EF70-E7A0-4738-97F7-C3D144FA5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260" y="1539922"/>
            <a:ext cx="3162300" cy="425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ECD2FB-E0B7-4330-9400-ADC72D7C7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9922"/>
            <a:ext cx="3285060" cy="42576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DF6602-42B6-4CFB-8B95-5E085091D2EE}"/>
              </a:ext>
            </a:extLst>
          </p:cNvPr>
          <p:cNvSpPr/>
          <p:nvPr/>
        </p:nvSpPr>
        <p:spPr>
          <a:xfrm>
            <a:off x="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  Improve the Public Involvement Program (PIP) Template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70916BD4-32E3-4B9E-A8C9-49A9A90B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2961734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8BB627-6109-4D2C-8DC8-90F357988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7" y="1600200"/>
            <a:ext cx="5808436" cy="47822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D85818-F46E-469C-A4BD-4EA5E4A0A721}"/>
              </a:ext>
            </a:extLst>
          </p:cNvPr>
          <p:cNvSpPr/>
          <p:nvPr/>
        </p:nvSpPr>
        <p:spPr>
          <a:xfrm>
            <a:off x="2514600" y="55626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13.  Simplify and Combine PD&amp;E Documents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01A121FA-DD16-4E04-BA9E-B4982CF8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3130735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4C14FA8-E334-4229-82C7-B5EFE4F270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52400" y="1676400"/>
            <a:ext cx="7153275" cy="187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54B058-5E38-4F15-94D5-16DD854BB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3557232"/>
            <a:ext cx="7543800" cy="2695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84A636-792B-4EFA-9F83-5DC374CD6839}"/>
              </a:ext>
            </a:extLst>
          </p:cNvPr>
          <p:cNvSpPr/>
          <p:nvPr/>
        </p:nvSpPr>
        <p:spPr>
          <a:xfrm>
            <a:off x="20052" y="1300408"/>
            <a:ext cx="843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  Create PD&amp;E Staffing Hour Guideline Spreadsheet and Estimation Form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E688D6FA-63C8-49FD-87C6-D5170BC2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5638800" cy="715962"/>
          </a:xfrm>
        </p:spPr>
        <p:txBody>
          <a:bodyPr/>
          <a:lstStyle/>
          <a:p>
            <a:pPr algn="r"/>
            <a:r>
              <a:rPr lang="en-US" i="1" dirty="0"/>
              <a:t>Getting to Construction Sooner</a:t>
            </a:r>
            <a:br>
              <a:rPr lang="en-US" i="1" dirty="0"/>
            </a:br>
            <a:r>
              <a:rPr lang="en-US" i="1" dirty="0"/>
              <a:t>in 14 easy steps!</a:t>
            </a:r>
          </a:p>
        </p:txBody>
      </p:sp>
    </p:spTree>
    <p:extLst>
      <p:ext uri="{BB962C8B-B14F-4D97-AF65-F5344CB8AC3E}">
        <p14:creationId xmlns:p14="http://schemas.microsoft.com/office/powerpoint/2010/main" val="1185642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61F02B-0406-48F3-9E80-3B930498B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569343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1200" dirty="0">
                <a:latin typeface="Franklin Gothic Book" pitchFamily="34" charset="0"/>
                <a:ea typeface="ＭＳ Ｐゴシック" pitchFamily="64" charset="-128"/>
                <a:cs typeface="+mj-cs"/>
              </a:rPr>
              <a:t>Expediting Project Delivery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86962" y="1043940"/>
          <a:ext cx="7871238" cy="54330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61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2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2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2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76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Strategy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Stage of Project Planning or Delivery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Early 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Corridor 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NEPA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Design/ROW/ Permitting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Construction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Change-control practices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Consolidated decision council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Context-sensitive design and solutions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Coordinated and responsive agency involvement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 Dispute-resolution process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 DOT-funded resource agency liaisons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 Early commitment of construction funding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 Expedited internal review and decision-making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 Facilitation to align expectations up front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10. Highly responsive public engagement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11. Incentive payments to expedite relocations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12. Media relations manager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13. Performance standards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14. Planning and environmental linkages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15. Planning-level environmental screening criteria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16. Programmatic agreement for Section 106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17. Programmatic or batched permitting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18. Real-time collaborative interagency reviews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19. Regional environmental analysis framework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20. Risk management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21. Strategic oversight and readiness assessment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22. Team co-location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23. Tiered NEPA process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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24. Up-front environmental commitments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"/>
                        </a:rPr>
                        <a:t>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94" marR="65594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45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76800" y="2407920"/>
            <a:ext cx="3489960" cy="31089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type in your questions to the question prompt.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 for participating!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2" y="1905000"/>
            <a:ext cx="4612640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6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394133" y="1828800"/>
            <a:ext cx="4008120" cy="4038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Dave Huft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South Dakota DOT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 dirty="0">
                <a:hlinkClick r:id="rId3"/>
              </a:rPr>
              <a:t>Dave.Huft@state.sd.us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575-525-7349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indent="0">
              <a:spcBef>
                <a:spcPts val="0"/>
              </a:spcBef>
              <a:buNone/>
            </a:pPr>
            <a:r>
              <a:rPr lang="en-US" sz="2000" dirty="0"/>
              <a:t>Peggy Laurenz</a:t>
            </a:r>
            <a:br>
              <a:rPr lang="en-US" sz="2000" dirty="0"/>
            </a:br>
            <a:r>
              <a:rPr lang="en-US" sz="2000" dirty="0"/>
              <a:t>South Dakota DOT</a:t>
            </a:r>
            <a:br>
              <a:rPr lang="en-US" sz="2000" dirty="0"/>
            </a:br>
            <a:r>
              <a:rPr lang="en-US" sz="2000" dirty="0"/>
              <a:t>605.773.3654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peggy.laurenz@state.sd.us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Georgi </a:t>
            </a:r>
            <a:r>
              <a:rPr lang="en-US" sz="2000" dirty="0" err="1"/>
              <a:t>Celusnek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Florida DOT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 dirty="0">
                <a:hlinkClick r:id="rId5"/>
              </a:rPr>
              <a:t>Georgi.Celusnek@dot.state.fl.us</a:t>
            </a:r>
            <a:endParaRPr lang="en-US" sz="2000" dirty="0"/>
          </a:p>
          <a:p>
            <a:pPr indent="0">
              <a:spcBef>
                <a:spcPts val="0"/>
              </a:spcBef>
              <a:buNone/>
            </a:pPr>
            <a:r>
              <a:rPr lang="en-US" sz="2000" dirty="0"/>
              <a:t>954-777-4368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3400" y="1828800"/>
            <a:ext cx="3505199" cy="4267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Kurgan, AASHTO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kkurgan@aashto.org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202-624-3635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Williams, FHWA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david.Williams@dot.gov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202-366-4074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00727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/>
                <a:latin typeface="FranklinGotMdITC"/>
                <a:ea typeface="MS PGothic" pitchFamily="34" charset="-128"/>
                <a:cs typeface="FranklinGotMdIT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sz="3200" kern="0" dirty="0"/>
              <a:t>Presenter Contacts</a:t>
            </a:r>
          </a:p>
        </p:txBody>
      </p:sp>
    </p:spTree>
    <p:extLst>
      <p:ext uri="{BB962C8B-B14F-4D97-AF65-F5344CB8AC3E}">
        <p14:creationId xmlns:p14="http://schemas.microsoft.com/office/powerpoint/2010/main" val="320922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Award </a:t>
            </a:r>
            <a:br>
              <a:rPr lang="en-US" dirty="0"/>
            </a:br>
            <a:r>
              <a:rPr lang="en-US" dirty="0"/>
              <a:t>Recipients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625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346075" indent="-346075">
              <a:lnSpc>
                <a:spcPct val="120000"/>
              </a:lnSpc>
            </a:pPr>
            <a:r>
              <a:rPr lang="en-US" dirty="0"/>
              <a:t>Arizona Department of Transportation (ADOT)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Arkansas State Highway and Transportation Department (AHTD)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Association of Monterey Bay Area Governments (AMBAG)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California Department of Transportation (Caltrans)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Florida Department of Transportation (FDOT)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Idaho Transportation Department (ITD)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Maricopa Association of Governments (MAG)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Massachusetts Department of Transportation (</a:t>
            </a:r>
            <a:r>
              <a:rPr lang="en-US" dirty="0" err="1"/>
              <a:t>MassDOT</a:t>
            </a:r>
            <a:r>
              <a:rPr lang="en-US" dirty="0"/>
              <a:t>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Nebraska Department of Roads (NDOR)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South Carolina Department of Transportation (SCDOT)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South Dakota Department of Transportation (SDDOT)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/>
              <a:t>Vermont Agency of Transportation (</a:t>
            </a:r>
            <a:r>
              <a:rPr lang="en-US" dirty="0" err="1"/>
              <a:t>VTrans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0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SHRP2 on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783" y="1461113"/>
            <a:ext cx="4558955" cy="478403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GoSHRP2 </a:t>
            </a:r>
            <a:br>
              <a:rPr lang="en-US" sz="2400" b="1" dirty="0"/>
            </a:b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ea typeface="ＭＳ Ｐゴシック"/>
                <a:hlinkClick r:id="rId3"/>
              </a:rPr>
              <a:t>www.fhwa.dot.gov/GoSHRP2</a:t>
            </a:r>
            <a:endParaRPr lang="en-US" b="1" u="sng" dirty="0">
              <a:solidFill>
                <a:schemeClr val="accent1">
                  <a:lumMod val="50000"/>
                </a:schemeClr>
              </a:solidFill>
              <a:ea typeface="ＭＳ Ｐゴシック"/>
            </a:endParaRPr>
          </a:p>
          <a:p>
            <a:pPr lvl="1">
              <a:spcAft>
                <a:spcPts val="0"/>
              </a:spcAft>
            </a:pPr>
            <a:r>
              <a:rPr lang="en-US" dirty="0"/>
              <a:t>Apply for Implementation assistance</a:t>
            </a:r>
          </a:p>
          <a:p>
            <a:pPr lvl="1">
              <a:spcAft>
                <a:spcPts val="0"/>
              </a:spcAft>
            </a:pPr>
            <a:r>
              <a:rPr lang="en-US" dirty="0"/>
              <a:t>Learn how practitioners are using SHRP2 products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SHRP2 @AASHTO </a:t>
            </a:r>
            <a:r>
              <a:rPr lang="en-US" b="1" dirty="0">
                <a:solidFill>
                  <a:srgbClr val="21368B"/>
                </a:solidFill>
                <a:ea typeface="ＭＳ Ｐゴシック"/>
                <a:hlinkClick r:id="rId4"/>
              </a:rPr>
              <a:t>http://SHRP2.transportation.org</a:t>
            </a:r>
            <a:endParaRPr lang="en-US" sz="2400" b="1" dirty="0"/>
          </a:p>
          <a:p>
            <a:pPr lvl="1">
              <a:spcAft>
                <a:spcPts val="600"/>
              </a:spcAft>
            </a:pPr>
            <a:r>
              <a:rPr lang="en-US" dirty="0"/>
              <a:t>Implementation information for AASHTO members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b="1" dirty="0"/>
              <a:t>SHRP2 @TRB </a:t>
            </a:r>
            <a:r>
              <a:rPr lang="en-US" b="1" dirty="0">
                <a:solidFill>
                  <a:srgbClr val="000000"/>
                </a:solidFill>
                <a:ea typeface="ＭＳ Ｐゴシック"/>
                <a:hlinkClick r:id="rId5"/>
              </a:rPr>
              <a:t>www.TRB.org/SHRP2</a:t>
            </a:r>
            <a:r>
              <a:rPr lang="en-US" b="1" dirty="0">
                <a:solidFill>
                  <a:srgbClr val="000000"/>
                </a:solidFill>
                <a:ea typeface="ＭＳ Ｐゴシック"/>
              </a:rPr>
              <a:t> </a:t>
            </a:r>
            <a:endParaRPr lang="en-US" sz="2400" b="1" dirty="0"/>
          </a:p>
          <a:p>
            <a:pPr lvl="1">
              <a:spcAft>
                <a:spcPts val="1200"/>
              </a:spcAft>
            </a:pPr>
            <a:r>
              <a:rPr lang="en-US" dirty="0"/>
              <a:t>Research information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34748" y="1447800"/>
            <a:ext cx="3901196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05868" y="4876800"/>
            <a:ext cx="4558955" cy="1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6921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64" charset="-128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3901D"/>
              </a:buClr>
            </a:pPr>
            <a:r>
              <a:rPr lang="en-US" sz="2400" b="1" kern="0" dirty="0">
                <a:latin typeface="+mj-lt"/>
                <a:cs typeface="Arial" pitchFamily="34" charset="0"/>
              </a:rPr>
              <a:t>FHWA </a:t>
            </a:r>
            <a:r>
              <a:rPr lang="en-US" sz="2400" b="1" kern="0" dirty="0" err="1">
                <a:latin typeface="+mj-lt"/>
                <a:cs typeface="Arial" pitchFamily="34" charset="0"/>
              </a:rPr>
              <a:t>R10</a:t>
            </a:r>
            <a:r>
              <a:rPr lang="en-US" sz="2400" b="1" kern="0" dirty="0">
                <a:latin typeface="+mj-lt"/>
                <a:cs typeface="Arial" pitchFamily="34" charset="0"/>
              </a:rPr>
              <a:t> &amp; </a:t>
            </a:r>
            <a:r>
              <a:rPr lang="en-US" sz="2400" b="1" kern="0" dirty="0" err="1">
                <a:latin typeface="+mj-lt"/>
                <a:cs typeface="Arial" pitchFamily="34" charset="0"/>
              </a:rPr>
              <a:t>C19</a:t>
            </a:r>
            <a:r>
              <a:rPr lang="en-US" sz="2400" b="1" kern="0" dirty="0">
                <a:latin typeface="+mj-lt"/>
                <a:cs typeface="Arial" pitchFamily="34" charset="0"/>
              </a:rPr>
              <a:t> Websites </a:t>
            </a:r>
            <a:br>
              <a:rPr lang="en-US" sz="2400" b="1" kern="0" dirty="0">
                <a:latin typeface="+mj-lt"/>
                <a:cs typeface="Arial" pitchFamily="34" charset="0"/>
              </a:rPr>
            </a:br>
            <a:r>
              <a:rPr lang="en-US" u="sng" dirty="0">
                <a:hlinkClick r:id="rId7"/>
              </a:rPr>
              <a:t>https://www.fhwa.dot.gov/GoSHRP2/Solutions/Renewal/R10</a:t>
            </a:r>
            <a:r>
              <a:rPr lang="en-US" dirty="0"/>
              <a:t> </a:t>
            </a:r>
            <a:endParaRPr lang="en-US" kern="0" dirty="0">
              <a:latin typeface="Arial" pitchFamily="34" charset="0"/>
              <a:cs typeface="Arial" pitchFamily="34" charset="0"/>
              <a:hlinkClick r:id="rId8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3901D"/>
              </a:buClr>
            </a:pPr>
            <a:r>
              <a:rPr lang="en-US" kern="0" dirty="0">
                <a:latin typeface="Arial" pitchFamily="34" charset="0"/>
                <a:cs typeface="Arial" pitchFamily="34" charset="0"/>
                <a:hlinkClick r:id="rId8"/>
              </a:rPr>
              <a:t>https://www.environment.fhwa.dot.gov/strmlng/shrp2-c19/default.asp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66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29459" y="2067726"/>
            <a:ext cx="3703320" cy="29462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David Williams, FHWA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hlinkClick r:id="rId3"/>
              </a:rPr>
              <a:t>david.Williams@dot.gov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202-366-4074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359057" y="2067727"/>
            <a:ext cx="2745573" cy="26727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Kurgan, AASHTO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kkurgan@aashto.org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202-624-3635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12203" y="4139839"/>
            <a:ext cx="2537832" cy="49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6" b="50000"/>
          <a:stretch/>
        </p:blipFill>
        <p:spPr bwMode="auto">
          <a:xfrm>
            <a:off x="4678680" y="4162425"/>
            <a:ext cx="62246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27" y="4017888"/>
            <a:ext cx="1712659" cy="655278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200727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/>
                <a:latin typeface="FranklinGotMdITC"/>
                <a:ea typeface="MS PGothic" pitchFamily="34" charset="-128"/>
                <a:cs typeface="FranklinGotMdIT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latin typeface="FranklinGotMdITC" pitchFamily="64" charset="0"/>
                <a:ea typeface="MS PGothic" pitchFamily="34" charset="-128"/>
                <a:cs typeface="FranklinGotMdITC" pitchFamily="6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64" charset="0"/>
              </a:defRPr>
            </a:lvl9pPr>
          </a:lstStyle>
          <a:p>
            <a:r>
              <a:rPr lang="en-US" sz="3200" kern="0" dirty="0"/>
              <a:t>AASHTO &amp; FHWA Contacts</a:t>
            </a:r>
          </a:p>
        </p:txBody>
      </p:sp>
    </p:spTree>
    <p:extLst>
      <p:ext uri="{BB962C8B-B14F-4D97-AF65-F5344CB8AC3E}">
        <p14:creationId xmlns:p14="http://schemas.microsoft.com/office/powerpoint/2010/main" val="145369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762000"/>
          </a:xfrm>
        </p:spPr>
        <p:txBody>
          <a:bodyPr/>
          <a:lstStyle/>
          <a:p>
            <a:r>
              <a:rPr lang="en-US" dirty="0"/>
              <a:t>Implementing Streamlining Measures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Peggy Laurenz &amp; Dave Huft</a:t>
            </a:r>
          </a:p>
          <a:p>
            <a:r>
              <a:rPr lang="en-US" dirty="0"/>
              <a:t>South Dakota Department of Transportation</a:t>
            </a:r>
          </a:p>
          <a:p>
            <a:r>
              <a:rPr lang="en-US" dirty="0"/>
              <a:t>December 11,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1"/>
            <a:ext cx="1752600" cy="12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4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SDDOT</a:t>
            </a:r>
          </a:p>
          <a:p>
            <a:pPr lvl="0"/>
            <a:r>
              <a:rPr lang="en-US" dirty="0"/>
              <a:t>FHWA SD Division</a:t>
            </a:r>
          </a:p>
          <a:p>
            <a:pPr lvl="0"/>
            <a:r>
              <a:rPr lang="en-US" dirty="0"/>
              <a:t>FHWA Resource Center</a:t>
            </a:r>
          </a:p>
          <a:p>
            <a:pPr lvl="0"/>
            <a:r>
              <a:rPr lang="en-US" dirty="0"/>
              <a:t>USDOT Volpe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u="sng" dirty="0"/>
              <a:t>Participants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u="sng" dirty="0"/>
              <a:t>Constraints</a:t>
            </a:r>
            <a:r>
              <a:rPr lang="en-US" dirty="0"/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C19 Assessment Workshop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Conflicting Resource Values</a:t>
            </a:r>
          </a:p>
          <a:p>
            <a:r>
              <a:rPr lang="en-US" dirty="0"/>
              <a:t>Inability to Maintain Agreement</a:t>
            </a:r>
          </a:p>
          <a:p>
            <a:r>
              <a:rPr lang="en-US" dirty="0"/>
              <a:t>Insufficient Public Engagement</a:t>
            </a:r>
          </a:p>
          <a:p>
            <a:r>
              <a:rPr lang="en-US" dirty="0"/>
              <a:t>Lack of Dedicated Staff</a:t>
            </a:r>
          </a:p>
          <a:p>
            <a:r>
              <a:rPr lang="en-US" dirty="0"/>
              <a:t>Large/Complex Projects</a:t>
            </a:r>
          </a:p>
        </p:txBody>
      </p:sp>
    </p:spTree>
    <p:extLst>
      <p:ext uri="{BB962C8B-B14F-4D97-AF65-F5344CB8AC3E}">
        <p14:creationId xmlns:p14="http://schemas.microsoft.com/office/powerpoint/2010/main" val="14728981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HRP2  Round 6 Utilities&amp;#x0D;&amp;#x0A;Implementation Assistance Program Webinar&amp;#x0D;&amp;#x0A;&amp;#x0D;&amp;#x0A;Identifying and Managing Utility Conflicts (R15&quot;/&gt;&lt;property id=&quot;20307&quot; value=&quot;767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768&quot;/&gt;&lt;/object&gt;&lt;object type=&quot;3&quot; unique_id=&quot;10006&quot;&gt;&lt;property id=&quot;20148&quot; value=&quot;5&quot;/&gt;&lt;property id=&quot;20300&quot; value=&quot;Slide 3 - &amp;quot;SHRP2 at a Glance&amp;quot;&quot;/&gt;&lt;property id=&quot;20307&quot; value=&quot;769&quot;/&gt;&lt;/object&gt;&lt;object type=&quot;3&quot; unique_id=&quot;10007&quot;&gt;&lt;property id=&quot;20148&quot; value=&quot;5&quot;/&gt;&lt;property id=&quot;20300&quot; value=&quot;Slide 4 - &amp;quot;Focus Areas&amp;quot;&quot;/&gt;&lt;property id=&quot;20307&quot; value=&quot;770&quot;/&gt;&lt;/object&gt;&lt;object type=&quot;3&quot; unique_id=&quot;10008&quot;&gt;&lt;property id=&quot;20148&quot; value=&quot;5&quot;/&gt;&lt;property id=&quot;20300&quot; value=&quot;Slide 5 - &amp;quot;SHRP2 Implementation &amp;#x0D;&amp;#x0A;Assistance Program&amp;quot;&quot;/&gt;&lt;property id=&quot;20307&quot; value=&quot;771&quot;/&gt;&lt;/object&gt;&lt;object type=&quot;3&quot; unique_id=&quot;10009&quot;&gt;&lt;property id=&quot;20148&quot; value=&quot;5&quot;/&gt;&lt;property id=&quot;20300&quot; value=&quot;Slide 6 - &amp;quot;Identifying and Managing &amp;#x0D;&amp;#x0A;Utility Conflicts (R15B)&amp;quot;&quot;/&gt;&lt;property id=&quot;20307&quot; value=&quot;734&quot;/&gt;&lt;/object&gt;&lt;object type=&quot;3&quot; unique_id=&quot;10010&quot;&gt;&lt;property id=&quot;20148&quot; value=&quot;5&quot;/&gt;&lt;property id=&quot;20300&quot; value=&quot;Slide 7 - &amp;quot;Identifying and Managing  Utility Conflicts (R15B)&amp;#x0D;&amp;#x0A;Implementation Assistance Program Webinar&amp;#x0D;&amp;#x0A;&amp;#x0D;&amp;#x0A;Cesar Quiroga, Princi&quot;/&gt;&lt;property id=&quot;20307&quot; value=&quot;757&quot;/&gt;&lt;/object&gt;&lt;object type=&quot;3&quot; unique_id=&quot;10011&quot;&gt;&lt;property id=&quot;20148&quot; value=&quot;5&quot;/&gt;&lt;property id=&quot;20300&quot; value=&quot;Slide 8 - &amp;quot;Identifying and Managing &amp;#x0D;&amp;#x0A;Utility Conflicts (R15B)&amp;quot;&quot;/&gt;&lt;property id=&quot;20307&quot; value=&quot;758&quot;/&gt;&lt;/object&gt;&lt;object type=&quot;3&quot; unique_id=&quot;10012&quot;&gt;&lt;property id=&quot;20148&quot; value=&quot;5&quot;/&gt;&lt;property id=&quot;20300&quot; value=&quot;Slide 9 - &amp;quot;Products 1 and 2&amp;quot;&quot;/&gt;&lt;property id=&quot;20307&quot; value=&quot;759&quot;/&gt;&lt;/object&gt;&lt;object type=&quot;3&quot; unique_id=&quot;10013&quot;&gt;&lt;property id=&quot;20148&quot; value=&quot;5&quot;/&gt;&lt;property id=&quot;20300&quot; value=&quot;Slide 10 - &amp;quot;Product 3: One-Day UCM Training &amp;#x0D;&amp;#x0A;Course&amp;quot;&quot;/&gt;&lt;property id=&quot;20307&quot; value=&quot;760&quot;/&gt;&lt;/object&gt;&lt;object type=&quot;3&quot; unique_id=&quot;10014&quot;&gt;&lt;property id=&quot;20148&quot; value=&quot;5&quot;/&gt;&lt;property id=&quot;20300&quot; value=&quot;Slide 11 - &amp;quot;Benefits, Limitations, and &amp;#x0D;&amp;#x0A;Challenges&amp;quot;&quot;/&gt;&lt;property id=&quot;20307&quot; value=&quot;761&quot;/&gt;&lt;/object&gt;&lt;object type=&quot;3&quot; unique_id=&quot;10015&quot;&gt;&lt;property id=&quot;20148&quot; value=&quot;5&quot;/&gt;&lt;property id=&quot;20300&quot; value=&quot;Slide 12 - &amp;quot;Using the UCM for Project Delivery&amp;quot;&quot;/&gt;&lt;property id=&quot;20307&quot; value=&quot;762&quot;/&gt;&lt;/object&gt;&lt;object type=&quot;3&quot; unique_id=&quot;10016&quot;&gt;&lt;property id=&quot;20148&quot; value=&quot;5&quot;/&gt;&lt;property id=&quot;20300&quot; value=&quot;Slide 13&quot;/&gt;&lt;property id=&quot;20307&quot; value=&quot;763&quot;/&gt;&lt;/object&gt;&lt;object type=&quot;3&quot; unique_id=&quot;10017&quot;&gt;&lt;property id=&quot;20148&quot; value=&quot;5&quot;/&gt;&lt;property id=&quot;20300&quot; value=&quot;Slide 14 - &amp;quot;UCM Training Course&amp;quot;&quot;/&gt;&lt;property id=&quot;20307&quot; value=&quot;764&quot;/&gt;&lt;/object&gt;&lt;object type=&quot;3&quot; unique_id=&quot;10018&quot;&gt;&lt;property id=&quot;20148&quot; value=&quot;5&quot;/&gt;&lt;property id=&quot;20300&quot; value=&quot;Slide 15 - &amp;quot;MD 32 Road Widening: &amp;#x0D;&amp;#x0A;Lessons Learned&amp;quot;&quot;/&gt;&lt;property id=&quot;20307&quot; value=&quot;765&quot;/&gt;&lt;/object&gt;&lt;object type=&quot;3&quot; unique_id=&quot;10019&quot;&gt;&lt;property id=&quot;20148&quot; value=&quot;5&quot;/&gt;&lt;property id=&quot;20300&quot; value=&quot;Slide 16 - &amp;quot;Overall Lessons Learned&amp;quot;&quot;/&gt;&lt;property id=&quot;20307&quot; value=&quot;766&quot;/&gt;&lt;/object&gt;&lt;object type=&quot;3&quot; unique_id=&quot;10020&quot;&gt;&lt;property id=&quot;20148&quot; value=&quot;5&quot;/&gt;&lt;property id=&quot;20300&quot; value=&quot;Slide 17 - &amp;quot;Round 3 Implementations&amp;quot;&quot;/&gt;&lt;property id=&quot;20307&quot; value=&quot;748&quot;/&gt;&lt;/object&gt;&lt;object type=&quot;3&quot; unique_id=&quot;10021&quot;&gt;&lt;property id=&quot;20148&quot; value=&quot;5&quot;/&gt;&lt;property id=&quot;20300&quot; value=&quot;Slide 18 - &amp;quot;Round 6 Implementation &amp;#x0D;&amp;#x0A;Assistance&amp;quot;&quot;/&gt;&lt;property id=&quot;20307&quot; value=&quot;749&quot;/&gt;&lt;/object&gt;&lt;object type=&quot;3&quot; unique_id=&quot;10022&quot;&gt;&lt;property id=&quot;20148&quot; value=&quot;5&quot;/&gt;&lt;property id=&quot;20300&quot; value=&quot;Slide 19 - &amp;quot;No Need to Wait for Assistance&amp;quot;&quot;/&gt;&lt;property id=&quot;20307&quot; value=&quot;688&quot;/&gt;&lt;/object&gt;&lt;object type=&quot;3&quot; unique_id=&quot;10023&quot;&gt;&lt;property id=&quot;20148&quot; value=&quot;5&quot;/&gt;&lt;property id=&quot;20300&quot; value=&quot;Slide 20 - &amp;quot;R15B Implementation Assistance Opportunities&amp;quot;&quot;/&gt;&lt;property id=&quot;20307&quot; value=&quot;750&quot;/&gt;&lt;/object&gt;&lt;object type=&quot;3&quot; unique_id=&quot;10024&quot;&gt;&lt;property id=&quot;20148&quot; value=&quot;5&quot;/&gt;&lt;property id=&quot;20300&quot; value=&quot;Slide 21 - &amp;quot;Recipient Requirements&amp;quot;&quot;/&gt;&lt;property id=&quot;20307&quot; value=&quot;751&quot;/&gt;&lt;/object&gt;&lt;object type=&quot;3&quot; unique_id=&quot;10025&quot;&gt;&lt;property id=&quot;20148&quot; value=&quot;5&quot;/&gt;&lt;property id=&quot;20300&quot; value=&quot;Slide 22 - &amp;quot;Recipient Requirements&amp;quot;&quot;/&gt;&lt;property id=&quot;20307&quot; value=&quot;752&quot;/&gt;&lt;/object&gt;&lt;object type=&quot;3&quot; unique_id=&quot;10026&quot;&gt;&lt;property id=&quot;20148&quot; value=&quot;5&quot;/&gt;&lt;property id=&quot;20300&quot; value=&quot;Slide 23 - &amp;quot;Utility Investigation Technologies (R01B)&amp;#x0D;&amp;#x0A;&amp;#x0D;&amp;#x0A;&amp;#x0D;&amp;#x0A;&amp;#x0D;&amp;#x0A;Gary Young, Principal Investigator&amp;#x0D;&amp;#x0A;James Anspach, Investigator*&amp;#x0D;&amp;#x0A;*Spea&quot;/&gt;&lt;property id=&quot;20307&quot; value=&quot;618&quot;/&gt;&lt;/object&gt;&lt;object type=&quot;3&quot; unique_id=&quot;10027&quot;&gt;&lt;property id=&quot;20148&quot; value=&quot;5&quot;/&gt;&lt;property id=&quot;20300&quot; value=&quot;Slide 24 - &amp;quot;Utility Investigation Technologies&amp;#x0D;&amp;#x0A;(R01B)&amp;quot;&quot;/&gt;&lt;property id=&quot;20307&quot; value=&quot;754&quot;/&gt;&lt;/object&gt;&lt;object type=&quot;3&quot; unique_id=&quot;10028&quot;&gt;&lt;property id=&quot;20148&quot; value=&quot;5&quot;/&gt;&lt;property id=&quot;20300&quot; value=&quot;Slide 25 - &amp;quot;System Implementation &amp;#x0D;&amp;#x0A;Parameters and Limitations&amp;quot;&quot;/&gt;&lt;property id=&quot;20307&quot; value=&quot;772&quot;/&gt;&lt;/object&gt;&lt;object type=&quot;3&quot; unique_id=&quot;10029&quot;&gt;&lt;property id=&quot;20148&quot; value=&quot;5&quot;/&gt;&lt;property id=&quot;20300&quot; value=&quot;Slide 26 - &amp;quot;Traditional Multi-Sensor / &amp;#x0D;&amp;#x0A;Technology Toolbox&amp;quot;&quot;/&gt;&lt;property id=&quot;20307&quot; value=&quot;773&quot;/&gt;&lt;/object&gt;&lt;object type=&quot;3&quot; unique_id=&quot;10030&quot;&gt;&lt;property id=&quot;20148&quot; value=&quot;5&quot;/&gt;&lt;property id=&quot;20300&quot; value=&quot;Slide 27 - &amp;quot;Technologies Developed/Studied&amp;quot;&quot;/&gt;&lt;property id=&quot;20307&quot; value=&quot;774&quot;/&gt;&lt;/object&gt;&lt;object type=&quot;3&quot; unique_id=&quot;10031&quot;&gt;&lt;property id=&quot;20148&quot; value=&quot;5&quot;/&gt;&lt;property id=&quot;20300&quot; value=&quot;Slide 28 - &amp;quot;Definitions&amp;quot;&quot;/&gt;&lt;property id=&quot;20307&quot; value=&quot;775&quot;/&gt;&lt;/object&gt;&lt;object type=&quot;3&quot; unique_id=&quot;10032&quot;&gt;&lt;property id=&quot;20148&quot; value=&quot;5&quot;/&gt;&lt;property id=&quot;20300&quot; value=&quot;Slide 29 - &amp;quot;Time Domain Electromagnetic Induction (TDEMI)&amp;quot;&quot;/&gt;&lt;property id=&quot;20307&quot; value=&quot;776&quot;/&gt;&lt;/object&gt;&lt;object type=&quot;3&quot; unique_id=&quot;10033&quot;&gt;&lt;property id=&quot;20148&quot; value=&quot;5&quot;/&gt;&lt;property id=&quot;20300&quot; value=&quot;Slide 30 - &amp;quot;Benefits of Implementation&amp;quot;&quot;/&gt;&lt;property id=&quot;20307&quot; value=&quot;777&quot;/&gt;&lt;/object&gt;&lt;object type=&quot;3&quot; unique_id=&quot;10034&quot;&gt;&lt;property id=&quot;20148&quot; value=&quot;5&quot;/&gt;&lt;property id=&quot;20300&quot; value=&quot;Slide 31 - &amp;quot;Benefits Beyond the Utilities&amp;quot;&quot;/&gt;&lt;property id=&quot;20307&quot; value=&quot;778&quot;/&gt;&lt;/object&gt;&lt;object type=&quot;3&quot; unique_id=&quot;10035&quot;&gt;&lt;property id=&quot;20148&quot; value=&quot;5&quot;/&gt;&lt;property id=&quot;20300&quot; value=&quot;Slide 32 - &amp;quot;Implementation Parameters&amp;quot;&quot;/&gt;&lt;property id=&quot;20307&quot; value=&quot;779&quot;/&gt;&lt;/object&gt;&lt;object type=&quot;3&quot; unique_id=&quot;10036&quot;&gt;&lt;property id=&quot;20148&quot; value=&quot;5&quot;/&gt;&lt;property id=&quot;20300&quot; value=&quot;Slide 33 - &amp;quot;Site Parameters (GPR)&amp;quot;&quot;/&gt;&lt;property id=&quot;20307&quot; value=&quot;780&quot;/&gt;&lt;/object&gt;&lt;object type=&quot;3&quot; unique_id=&quot;10037&quot;&gt;&lt;property id=&quot;20148&quot; value=&quot;5&quot;/&gt;&lt;property id=&quot;20300&quot; value=&quot;Slide 34 - &amp;quot;Site Parameters (TDEMI)&amp;quot;&quot;/&gt;&lt;property id=&quot;20307&quot; value=&quot;781&quot;/&gt;&lt;/object&gt;&lt;object type=&quot;3&quot; unique_id=&quot;10038&quot;&gt;&lt;property id=&quot;20148&quot; value=&quot;5&quot;/&gt;&lt;property id=&quot;20300&quot; value=&quot;Slide 35 - &amp;quot;Merging Datasets&amp;quot;&quot;/&gt;&lt;property id=&quot;20307&quot; value=&quot;782&quot;/&gt;&lt;/object&gt;&lt;object type=&quot;3&quot; unique_id=&quot;10039&quot;&gt;&lt;property id=&quot;20148&quot; value=&quot;5&quot;/&gt;&lt;property id=&quot;20300&quot; value=&quot;Slide 36 - &amp;quot;CALTRANS PROJECT&amp;#x0D;&amp;#x0A;Correctly Mapping a High-Impact Utility That Was Misplaced on Records&amp;quot;&quot;/&gt;&lt;property id=&quot;20307&quot; value=&quot;783&quot;/&gt;&lt;/object&gt;&lt;object type=&quot;3&quot; unique_id=&quot;10040&quot;&gt;&lt;property id=&quot;20148&quot; value=&quot;5&quot;/&gt;&lt;property id=&quot;20300&quot; value=&quot;Slide 37 - &amp;quot;GDOT – GPR and TDEMI&amp;quot;&quot;/&gt;&lt;property id=&quot;20307&quot; value=&quot;784&quot;/&gt;&lt;/object&gt;&lt;object type=&quot;3&quot; unique_id=&quot;10041&quot;&gt;&lt;property id=&quot;20148&quot; value=&quot;5&quot;/&gt;&lt;property id=&quot;20300&quot; value=&quot;Slide 38 - &amp;quot;FLDOT:  3D GPR depths checked to &amp;#x0D;&amp;#x0A;within ½ foot accuracy&amp;quot;&quot;/&gt;&lt;property id=&quot;20307&quot; value=&quot;785&quot;/&gt;&lt;/object&gt;&lt;object type=&quot;3&quot; unique_id=&quot;10042&quot;&gt;&lt;property id=&quot;20148&quot; value=&quot;5&quot;/&gt;&lt;property id=&quot;20300&quot; value=&quot;Slide 39 - &amp;quot;R01B Implementation Assistance&amp;quot;&quot;/&gt;&lt;property id=&quot;20307&quot; value=&quot;755&quot;/&gt;&lt;/object&gt;&lt;object type=&quot;3&quot; unique_id=&quot;10043&quot;&gt;&lt;property id=&quot;20148&quot; value=&quot;5&quot;/&gt;&lt;property id=&quot;20300&quot; value=&quot;Slide 40 - &amp;quot;R01B Implementation Assistance&amp;quot;&quot;/&gt;&lt;property id=&quot;20307&quot; value=&quot;756&quot;/&gt;&lt;/object&gt;&lt;object type=&quot;3&quot; unique_id=&quot;10044&quot;&gt;&lt;property id=&quot;20148&quot; value=&quot;5&quot;/&gt;&lt;property id=&quot;20300&quot; value=&quot;Slide 41 - &amp;quot;R01B Implementation Assistance Opportunities&amp;quot;&quot;/&gt;&lt;property id=&quot;20307&quot; value=&quot;723&quot;/&gt;&lt;/object&gt;&lt;object type=&quot;3&quot; unique_id=&quot;10045&quot;&gt;&lt;property id=&quot;20148&quot; value=&quot;5&quot;/&gt;&lt;property id=&quot;20300&quot; value=&quot;Slide 42 - &amp;quot;Additional R01B Product&amp;#x0D;&amp;#x0A;Information&amp;quot;&quot;/&gt;&lt;property id=&quot;20307&quot; value=&quot;724&quot;/&gt;&lt;/object&gt;&lt;object type=&quot;3&quot; unique_id=&quot;10047&quot;&gt;&lt;property id=&quot;20148&quot; value=&quot;5&quot;/&gt;&lt;property id=&quot;20300&quot; value=&quot;Slide 43 - &amp;quot;Round 6 Implementation &amp;#x0D;&amp;#x0A;Product Webinars (all times EDT)&amp;quot;&quot;/&gt;&lt;property id=&quot;20307&quot; value=&quot;731&quot;/&gt;&lt;/object&gt;&lt;object type=&quot;3&quot; unique_id=&quot;10048&quot;&gt;&lt;property id=&quot;20148&quot; value=&quot;5&quot;/&gt;&lt;property id=&quot;20300&quot; value=&quot;Slide 44 - &amp;quot;Round 6 Product Research&amp;#x0D;&amp;#x0A;Webinar Recordings&amp;quot;&quot;/&gt;&lt;property id=&quot;20307&quot; value=&quot;726&quot;/&gt;&lt;/object&gt;&lt;object type=&quot;3&quot; unique_id=&quot;10049&quot;&gt;&lt;property id=&quot;20148&quot; value=&quot;5&quot;/&gt;&lt;property id=&quot;20300&quot; value=&quot;Slide 45 - &amp;quot;Timeline&amp;quot;&quot;/&gt;&lt;property id=&quot;20307&quot; value=&quot;730&quot;/&gt;&lt;/object&gt;&lt;object type=&quot;3&quot; unique_id=&quot;10050&quot;&gt;&lt;property id=&quot;20148&quot; value=&quot;5&quot;/&gt;&lt;property id=&quot;20300&quot; value=&quot;Slide 46 - &amp;quot;For More Information&amp;quot;&quot;/&gt;&lt;property id=&quot;20307&quot; value=&quot;7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ullet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6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2_Bullet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3_Bullet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9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4_Bullet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C19 Revise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Bullets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SHRP2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b="0" dirty="0" smtClean="0">
            <a:solidFill>
              <a:schemeClr val="bg1">
                <a:lumMod val="50000"/>
              </a:schemeClr>
            </a:solidFill>
            <a:latin typeface="Franklin Gothic Medium" panose="020B06030201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checker design template_PMX">
  <a:themeElements>
    <a:clrScheme name="PMX">
      <a:dk1>
        <a:srgbClr val="BD2B2B"/>
      </a:dk1>
      <a:lt1>
        <a:srgbClr val="777777"/>
      </a:lt1>
      <a:dk2>
        <a:srgbClr val="898F4B"/>
      </a:dk2>
      <a:lt2>
        <a:srgbClr val="2A6EBB"/>
      </a:lt2>
      <a:accent1>
        <a:srgbClr val="589199"/>
      </a:accent1>
      <a:accent2>
        <a:srgbClr val="002244"/>
      </a:accent2>
      <a:accent3>
        <a:srgbClr val="825C26"/>
      </a:accent3>
      <a:accent4>
        <a:srgbClr val="A25231"/>
      </a:accent4>
      <a:accent5>
        <a:srgbClr val="D3BF96"/>
      </a:accent5>
      <a:accent6>
        <a:srgbClr val="D1D1B6"/>
      </a:accent6>
      <a:hlink>
        <a:srgbClr val="B3CBEA"/>
      </a:hlink>
      <a:folHlink>
        <a:srgbClr val="AFD4D7"/>
      </a:folHlink>
    </a:clrScheme>
    <a:fontScheme name="Custom Design">
      <a:majorFont>
        <a:latin typeface="Myria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MX PPT Template A.potx [Read-Only]" id="{7A0C0E0B-70E8-4D2A-A783-C65EAA59B043}" vid="{CBCAB9F1-CBB4-45D4-909D-6A07550A48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C21D708C9F4459D52D739FA1CF3E1" ma:contentTypeVersion="2" ma:contentTypeDescription="Create a new document." ma:contentTypeScope="" ma:versionID="65b2f360b40e1c6706d386ec04978a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bb9ff0a29388135f283ffa78f89813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F5532-AB89-46A0-AC71-598FED9CB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F26437-F269-411E-97B8-7433B389A226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11DB2D-90EF-44D5-AB8A-EC0F15020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39392</TotalTime>
  <Words>1569</Words>
  <Application>Microsoft Office PowerPoint</Application>
  <PresentationFormat>On-screen Show (4:3)</PresentationFormat>
  <Paragraphs>494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41</vt:i4>
      </vt:variant>
    </vt:vector>
  </HeadingPairs>
  <TitlesOfParts>
    <vt:vector size="73" baseType="lpstr">
      <vt:lpstr>MS PGothic</vt:lpstr>
      <vt:lpstr>MS PGothic</vt:lpstr>
      <vt:lpstr>Arial</vt:lpstr>
      <vt:lpstr>Calibri</vt:lpstr>
      <vt:lpstr>Courier New</vt:lpstr>
      <vt:lpstr>Franklin Gothic Book</vt:lpstr>
      <vt:lpstr>Franklin Gothic Heavy</vt:lpstr>
      <vt:lpstr>FranklinGotMdITC</vt:lpstr>
      <vt:lpstr>Lucida Grande</vt:lpstr>
      <vt:lpstr>Myriad Pro</vt:lpstr>
      <vt:lpstr>Symbol</vt:lpstr>
      <vt:lpstr>Times New Roman</vt:lpstr>
      <vt:lpstr>Wingdings</vt:lpstr>
      <vt:lpstr>Bullets Master</vt:lpstr>
      <vt:lpstr>SHRP2 Presentation Template</vt:lpstr>
      <vt:lpstr>1_SHRP2 Presentation Template</vt:lpstr>
      <vt:lpstr>1_Bullets Master</vt:lpstr>
      <vt:lpstr>3_SHRP2 Presentation Template</vt:lpstr>
      <vt:lpstr>2_Default Design</vt:lpstr>
      <vt:lpstr>2_SHRP2 Presentation Template</vt:lpstr>
      <vt:lpstr>4_SHRP2 Presentation Template</vt:lpstr>
      <vt:lpstr>1_checker design template_PMX</vt:lpstr>
      <vt:lpstr>5_SHRP2 Presentation Template</vt:lpstr>
      <vt:lpstr>6_SHRP2 Presentation Template</vt:lpstr>
      <vt:lpstr>2_Bullets Master</vt:lpstr>
      <vt:lpstr>7_SHRP2 Presentation Template</vt:lpstr>
      <vt:lpstr>3_Bullets Master</vt:lpstr>
      <vt:lpstr>8_SHRP2 Presentation Template</vt:lpstr>
      <vt:lpstr>9_SHRP2 Presentation Template</vt:lpstr>
      <vt:lpstr>4_Bullets Master</vt:lpstr>
      <vt:lpstr>10_SHRP2 Presentation Template</vt:lpstr>
      <vt:lpstr>C19 Revised Template</vt:lpstr>
      <vt:lpstr>Expediting Project Delivery Webinar –            Implementing Streamlining Measures</vt:lpstr>
      <vt:lpstr>PowerPoint Presentation</vt:lpstr>
      <vt:lpstr>Expediting Project Delivery</vt:lpstr>
      <vt:lpstr>Expediting Project Delivery</vt:lpstr>
      <vt:lpstr>Implementation Award  Recipients</vt:lpstr>
      <vt:lpstr>SHRP2 on the Web</vt:lpstr>
      <vt:lpstr>PowerPoint Presentation</vt:lpstr>
      <vt:lpstr>Implementing Streamlining Measures </vt:lpstr>
      <vt:lpstr>C19 Assessment Workshop</vt:lpstr>
      <vt:lpstr>Strengths &amp; Opportunities</vt:lpstr>
      <vt:lpstr>Five Actions</vt:lpstr>
      <vt:lpstr>Public Engagement:  Public Meetings</vt:lpstr>
      <vt:lpstr>Sample Survey Results</vt:lpstr>
      <vt:lpstr>Public Engagement:  Landowner Communication Survey</vt:lpstr>
      <vt:lpstr>Project Delivery / Scheduling</vt:lpstr>
      <vt:lpstr>Understanding </vt:lpstr>
      <vt:lpstr>Accurate &amp; Reliable Schedules</vt:lpstr>
      <vt:lpstr>Realign Focus: Ready Date Concept</vt:lpstr>
      <vt:lpstr>Long Term Planning to Achieve Short Term Goals</vt:lpstr>
      <vt:lpstr>Tools for Success</vt:lpstr>
      <vt:lpstr>Next Steps</vt:lpstr>
      <vt:lpstr>Streamlining Project Delivery getting to construction sooner</vt:lpstr>
      <vt:lpstr>How We Got Here</vt:lpstr>
      <vt:lpstr>Recommendations and Implementation</vt:lpstr>
      <vt:lpstr>Getting to Construction Sooner in 14 easy steps!</vt:lpstr>
      <vt:lpstr>PowerPoint Presentation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Getting to Construction Sooner in 14 easy steps!</vt:lpstr>
      <vt:lpstr>Summary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Strategies</dc:title>
  <dc:creator>End-User</dc:creator>
  <cp:lastModifiedBy>Doherty, Don CTR (VOLPE)</cp:lastModifiedBy>
  <cp:revision>1634</cp:revision>
  <cp:lastPrinted>2017-11-09T17:16:08Z</cp:lastPrinted>
  <dcterms:created xsi:type="dcterms:W3CDTF">2010-03-08T17:40:08Z</dcterms:created>
  <dcterms:modified xsi:type="dcterms:W3CDTF">2018-06-25T18:08:56Z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0x010100E64C21D708C9F4459D52D739FA1CF3E1</vt:lpwstr>
  </property>
</Properties>
</file>