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54" r:id="rId5"/>
    <p:sldMasterId id="2147483688" r:id="rId6"/>
    <p:sldMasterId id="2147483709" r:id="rId7"/>
    <p:sldMasterId id="2147483714" r:id="rId8"/>
    <p:sldMasterId id="2147483723" r:id="rId9"/>
    <p:sldMasterId id="2147483725" r:id="rId10"/>
    <p:sldMasterId id="2147483742" r:id="rId11"/>
    <p:sldMasterId id="2147483745" r:id="rId12"/>
    <p:sldMasterId id="2147483758" r:id="rId13"/>
    <p:sldMasterId id="2147483764" r:id="rId14"/>
    <p:sldMasterId id="2147483779" r:id="rId15"/>
    <p:sldMasterId id="2147483782" r:id="rId16"/>
    <p:sldMasterId id="2147483788" r:id="rId17"/>
    <p:sldMasterId id="2147483792" r:id="rId18"/>
    <p:sldMasterId id="2147483797" r:id="rId19"/>
  </p:sldMasterIdLst>
  <p:notesMasterIdLst>
    <p:notesMasterId r:id="rId83"/>
  </p:notesMasterIdLst>
  <p:handoutMasterIdLst>
    <p:handoutMasterId r:id="rId84"/>
  </p:handoutMasterIdLst>
  <p:sldIdLst>
    <p:sldId id="257" r:id="rId20"/>
    <p:sldId id="282" r:id="rId21"/>
    <p:sldId id="460" r:id="rId22"/>
    <p:sldId id="461" r:id="rId23"/>
    <p:sldId id="462" r:id="rId24"/>
    <p:sldId id="389" r:id="rId25"/>
    <p:sldId id="347" r:id="rId26"/>
    <p:sldId id="279" r:id="rId27"/>
    <p:sldId id="283" r:id="rId28"/>
    <p:sldId id="463" r:id="rId29"/>
    <p:sldId id="464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81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34" r:id="rId55"/>
    <p:sldId id="435" r:id="rId56"/>
    <p:sldId id="436" r:id="rId57"/>
    <p:sldId id="437" r:id="rId58"/>
    <p:sldId id="438" r:id="rId59"/>
    <p:sldId id="439" r:id="rId60"/>
    <p:sldId id="440" r:id="rId61"/>
    <p:sldId id="441" r:id="rId62"/>
    <p:sldId id="442" r:id="rId63"/>
    <p:sldId id="443" r:id="rId64"/>
    <p:sldId id="444" r:id="rId65"/>
    <p:sldId id="445" r:id="rId66"/>
    <p:sldId id="446" r:id="rId67"/>
    <p:sldId id="447" r:id="rId68"/>
    <p:sldId id="448" r:id="rId69"/>
    <p:sldId id="449" r:id="rId70"/>
    <p:sldId id="450" r:id="rId71"/>
    <p:sldId id="451" r:id="rId72"/>
    <p:sldId id="452" r:id="rId73"/>
    <p:sldId id="453" r:id="rId74"/>
    <p:sldId id="454" r:id="rId75"/>
    <p:sldId id="455" r:id="rId76"/>
    <p:sldId id="456" r:id="rId77"/>
    <p:sldId id="457" r:id="rId78"/>
    <p:sldId id="458" r:id="rId79"/>
    <p:sldId id="459" r:id="rId80"/>
    <p:sldId id="284" r:id="rId81"/>
    <p:sldId id="289" r:id="rId82"/>
  </p:sldIdLst>
  <p:sldSz cx="9144000" cy="6858000" type="screen4x3"/>
  <p:notesSz cx="6858000" cy="9296400"/>
  <p:custDataLst>
    <p:tags r:id="rId8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59">
          <p15:clr>
            <a:srgbClr val="A4A3A4"/>
          </p15:clr>
        </p15:guide>
        <p15:guide id="3" pos="2207">
          <p15:clr>
            <a:srgbClr val="A4A3A4"/>
          </p15:clr>
        </p15:guide>
        <p15:guide id="4" pos="21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dith.Johnson" initials="J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68B"/>
    <a:srgbClr val="0033CC"/>
    <a:srgbClr val="000066"/>
    <a:srgbClr val="0000CC"/>
    <a:srgbClr val="F39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96790" autoAdjust="0"/>
  </p:normalViewPr>
  <p:slideViewPr>
    <p:cSldViewPr>
      <p:cViewPr varScale="1">
        <p:scale>
          <a:sx n="133" d="100"/>
          <a:sy n="133" d="100"/>
        </p:scale>
        <p:origin x="1332" y="126"/>
      </p:cViewPr>
      <p:guideLst>
        <p:guide orient="horz" pos="2160"/>
        <p:guide pos="288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086" y="-77"/>
      </p:cViewPr>
      <p:guideLst>
        <p:guide orient="horz" pos="2928"/>
        <p:guide pos="2159"/>
        <p:guide pos="2207"/>
        <p:guide pos="21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handoutMaster" Target="handoutMasters/handoutMaster1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2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notesMaster" Target="notesMasters/notesMaster1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otfs02v\vtrans$\Highways\AMP\Programming\Programming\LStone\SHRP%202%20-%20C19\BillingSummarySHRP200-0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otfs02v\vtrans$\Highways\AMP\Programming\Programming\LStone\SHRP%202%20-%20C19\BillingSummarySHRP200-0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otfs02v\vtrans$\Highways\Presentation\Overall%20Customer%20Statisfaction%20Survey%20Results%20w%20201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otfs02v\vtrans$\Highways\Presentation\Overall%20Customer%20Statisfaction%20Survey%20Results%20w%20201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cap="all" baseline="0" dirty="0"/>
              <a:t>Bridge Project Averages</a:t>
            </a:r>
          </a:p>
        </c:rich>
      </c:tx>
      <c:layout>
        <c:manualLayout>
          <c:xMode val="edge"/>
          <c:yMode val="edge"/>
          <c:x val="0.23813829269843168"/>
          <c:y val="4.63130609760678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804254735760176E-2"/>
          <c:y val="0.17845334068507596"/>
          <c:w val="0.90852906308059811"/>
          <c:h val="0.68546546806629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'PIN List LJS'!$G$69</c:f>
              <c:strCache>
                <c:ptCount val="1"/>
                <c:pt idx="0">
                  <c:v>Accelerated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'PIN List LJS'!$F$70:$F$79</c:f>
              <c:strCache>
                <c:ptCount val="2"/>
                <c:pt idx="0">
                  <c:v>PE</c:v>
                </c:pt>
                <c:pt idx="1">
                  <c:v>CE</c:v>
                </c:pt>
              </c:strCache>
            </c:strRef>
          </c:cat>
          <c:val>
            <c:numRef>
              <c:f>'PIN List LJS'!$G$70:$G$79</c:f>
              <c:numCache>
                <c:formatCode>0</c:formatCode>
                <c:ptCount val="2"/>
                <c:pt idx="0">
                  <c:v>236182.12437499996</c:v>
                </c:pt>
                <c:pt idx="1">
                  <c:v>250634.33938125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C1-4361-9D3E-158ED7CB7AFA}"/>
            </c:ext>
          </c:extLst>
        </c:ser>
        <c:ser>
          <c:idx val="1"/>
          <c:order val="1"/>
          <c:tx>
            <c:strRef>
              <c:f>'PIN List LJS'!$H$69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'PIN List LJS'!$F$70:$F$79</c:f>
              <c:strCache>
                <c:ptCount val="2"/>
                <c:pt idx="0">
                  <c:v>PE</c:v>
                </c:pt>
                <c:pt idx="1">
                  <c:v>CE</c:v>
                </c:pt>
              </c:strCache>
            </c:strRef>
          </c:cat>
          <c:val>
            <c:numRef>
              <c:f>'PIN List LJS'!$H$70:$H$79</c:f>
              <c:numCache>
                <c:formatCode>0</c:formatCode>
                <c:ptCount val="2"/>
                <c:pt idx="0">
                  <c:v>451725.04000000004</c:v>
                </c:pt>
                <c:pt idx="1">
                  <c:v>398304.99151333323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C1-4361-9D3E-158ED7CB7A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8663216"/>
        <c:axId val="238663608"/>
      </c:barChart>
      <c:catAx>
        <c:axId val="23866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3608"/>
        <c:crosses val="autoZero"/>
        <c:auto val="1"/>
        <c:lblAlgn val="ctr"/>
        <c:lblOffset val="100"/>
        <c:noMultiLvlLbl val="0"/>
      </c:catAx>
      <c:valAx>
        <c:axId val="2386636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1517028669989159E-2"/>
          <c:y val="0.15095742225149306"/>
          <c:w val="0.45979936445497305"/>
          <c:h val="4.4636309366871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cap="all" baseline="0" dirty="0"/>
              <a:t>Bridge Project Averages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68241469816267E-2"/>
          <c:y val="0.15067129629629633"/>
          <c:w val="0.91976509186351707"/>
          <c:h val="0.73804771799358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'PIN List LJS'!$G$69</c:f>
              <c:strCache>
                <c:ptCount val="1"/>
                <c:pt idx="0">
                  <c:v>Accelerated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50800" dist="50800" dir="5400000" sx="14000" sy="14000" algn="ctr" rotWithShape="0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'PIN List LJS'!$F$70:$F$78</c:f>
              <c:strCache>
                <c:ptCount val="3"/>
                <c:pt idx="0">
                  <c:v>ROW</c:v>
                </c:pt>
                <c:pt idx="1">
                  <c:v>Environmental</c:v>
                </c:pt>
                <c:pt idx="2">
                  <c:v>Utilities</c:v>
                </c:pt>
              </c:strCache>
            </c:strRef>
          </c:cat>
          <c:val>
            <c:numRef>
              <c:f>'PIN List LJS'!$G$70:$G$78</c:f>
              <c:numCache>
                <c:formatCode>0</c:formatCode>
                <c:ptCount val="3"/>
                <c:pt idx="0">
                  <c:v>17837.53125</c:v>
                </c:pt>
                <c:pt idx="1">
                  <c:v>3424.0487500000004</c:v>
                </c:pt>
                <c:pt idx="2">
                  <c:v>3548.8234375000011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61-4ADF-8D3B-F6EE8967EA93}"/>
            </c:ext>
          </c:extLst>
        </c:ser>
        <c:ser>
          <c:idx val="1"/>
          <c:order val="1"/>
          <c:tx>
            <c:strRef>
              <c:f>'PIN List LJS'!$H$69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'PIN List LJS'!$F$70:$F$78</c:f>
              <c:strCache>
                <c:ptCount val="3"/>
                <c:pt idx="0">
                  <c:v>ROW</c:v>
                </c:pt>
                <c:pt idx="1">
                  <c:v>Environmental</c:v>
                </c:pt>
                <c:pt idx="2">
                  <c:v>Utilities</c:v>
                </c:pt>
              </c:strCache>
            </c:strRef>
          </c:cat>
          <c:val>
            <c:numRef>
              <c:f>'PIN List LJS'!$H$70:$H$78</c:f>
              <c:numCache>
                <c:formatCode>0</c:formatCode>
                <c:ptCount val="3"/>
                <c:pt idx="0">
                  <c:v>59115.133333333331</c:v>
                </c:pt>
                <c:pt idx="1">
                  <c:v>13173.883999999996</c:v>
                </c:pt>
                <c:pt idx="2">
                  <c:v>15579.096666666668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61-4ADF-8D3B-F6EE8967EA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8664392"/>
        <c:axId val="238664784"/>
      </c:barChart>
      <c:catAx>
        <c:axId val="238664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4784"/>
        <c:crosses val="autoZero"/>
        <c:auto val="1"/>
        <c:lblAlgn val="ctr"/>
        <c:lblOffset val="100"/>
        <c:noMultiLvlLbl val="0"/>
      </c:catAx>
      <c:valAx>
        <c:axId val="2386647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4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satisfied were you with ABC?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54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7B-452E-85C7-D551C0CDF74C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1A8-49D5-8EA1-8E89ACBE03E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7B-452E-85C7-D551C0CDF74C}"/>
              </c:ext>
            </c:extLst>
          </c:dPt>
          <c:dPt>
            <c:idx val="3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1A8-49D5-8EA1-8E89ACBE03E8}"/>
              </c:ext>
            </c:extLst>
          </c:dPt>
          <c:dPt>
            <c:idx val="4"/>
            <c:bubble3D val="0"/>
            <c:spPr>
              <a:solidFill>
                <a:schemeClr val="accent6">
                  <a:shade val="5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A8-49D5-8EA1-8E89ACBE03E8}"/>
              </c:ext>
            </c:extLst>
          </c:dPt>
          <c:dLbls>
            <c:dLbl>
              <c:idx val="1"/>
              <c:layout>
                <c:manualLayout>
                  <c:x val="9.7952470615086121E-2"/>
                  <c:y val="0.1090610832736817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A8-49D5-8EA1-8E89ACBE03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337213283122218E-2"/>
                  <c:y val="8.49219756621331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1A8-49D5-8EA1-8E89ACBE03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100136939404312E-2"/>
                  <c:y val="1.85428298735385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1A8-49D5-8EA1-8E89ACBE03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lumMod val="95000"/>
                </a:prstClr>
              </a:solidFill>
              <a:ln>
                <a:noFill/>
              </a:ln>
              <a:effectLst>
                <a:outerShdw blurRad="50800" dist="38100" dir="2700000" algn="tl" rotWithShape="0">
                  <a:prstClr val="white">
                    <a:lumMod val="75000"/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accentCallout1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Very Satisfied</c:v>
                </c:pt>
                <c:pt idx="1">
                  <c:v>Somewhat Satisfied</c:v>
                </c:pt>
                <c:pt idx="2">
                  <c:v>Neither Satisfied nor Dissatisfied</c:v>
                </c:pt>
                <c:pt idx="3">
                  <c:v>Somewhat Dissatisfied</c:v>
                </c:pt>
                <c:pt idx="4">
                  <c:v>Very Dissatisfied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338</c:v>
                </c:pt>
                <c:pt idx="1">
                  <c:v>36</c:v>
                </c:pt>
                <c:pt idx="2">
                  <c:v>20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A8-49D5-8EA1-8E89ACBE03E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6421697287838"/>
          <c:y val="4.8387096774193547E-2"/>
          <c:w val="0.86595800524934385"/>
          <c:h val="0.7114503429006857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EB-4F73-8E72-C65C61B2C63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2EB-4F73-8E72-C65C61B2C63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EB-4F73-8E72-C65C61B2C63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2EB-4F73-8E72-C65C61B2C63D}"/>
              </c:ext>
            </c:extLst>
          </c:dPt>
          <c:cat>
            <c:strRef>
              <c:f>'Overall statisfaction'!$C$15:$G$15</c:f>
              <c:strCache>
                <c:ptCount val="5"/>
                <c:pt idx="0">
                  <c:v>Very Satisfied</c:v>
                </c:pt>
                <c:pt idx="1">
                  <c:v>Somewhat Satisfied</c:v>
                </c:pt>
                <c:pt idx="2">
                  <c:v>Neither Satisfied nor Dissatisfied</c:v>
                </c:pt>
                <c:pt idx="3">
                  <c:v>Somewhat Dissatisfied</c:v>
                </c:pt>
                <c:pt idx="4">
                  <c:v>Very Dissatisfied</c:v>
                </c:pt>
              </c:strCache>
            </c:strRef>
          </c:cat>
          <c:val>
            <c:numRef>
              <c:f>'Overall statisfaction'!$C$16:$G$16</c:f>
              <c:numCache>
                <c:formatCode>0%</c:formatCode>
                <c:ptCount val="5"/>
                <c:pt idx="0">
                  <c:v>0.7879581151832461</c:v>
                </c:pt>
                <c:pt idx="1">
                  <c:v>0.14136125654450263</c:v>
                </c:pt>
                <c:pt idx="2">
                  <c:v>4.9738219895287955E-2</c:v>
                </c:pt>
                <c:pt idx="3">
                  <c:v>1.832460732984293E-2</c:v>
                </c:pt>
                <c:pt idx="4">
                  <c:v>2.617801047120419E-3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EB-4F73-8E72-C65C61B2C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666744"/>
        <c:axId val="238667136"/>
      </c:barChart>
      <c:catAx>
        <c:axId val="238666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7136"/>
        <c:crosses val="autoZero"/>
        <c:auto val="1"/>
        <c:lblAlgn val="ctr"/>
        <c:lblOffset val="100"/>
        <c:noMultiLvlLbl val="0"/>
      </c:catAx>
      <c:valAx>
        <c:axId val="2386671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6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41-42A1-83BB-7D49095A62C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41-42A1-83BB-7D49095A62C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041-42A1-83BB-7D49095A62C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41-42A1-83BB-7D49095A62CF}"/>
              </c:ext>
            </c:extLst>
          </c:dPt>
          <c:cat>
            <c:strRef>
              <c:f>'Information Recieved'!$C$19:$G$19</c:f>
              <c:strCache>
                <c:ptCount val="5"/>
                <c:pt idx="0">
                  <c:v>Very Satisfied</c:v>
                </c:pt>
                <c:pt idx="1">
                  <c:v>Somewhat Satisfied</c:v>
                </c:pt>
                <c:pt idx="2">
                  <c:v>Neither Satisfied nor Dissatisfied</c:v>
                </c:pt>
                <c:pt idx="3">
                  <c:v>Somewhat Dissatisfied</c:v>
                </c:pt>
                <c:pt idx="4">
                  <c:v>Very Dissatisfied</c:v>
                </c:pt>
              </c:strCache>
            </c:strRef>
          </c:cat>
          <c:val>
            <c:numRef>
              <c:f>'Information Recieved'!$C$20:$G$20</c:f>
              <c:numCache>
                <c:formatCode>0%</c:formatCode>
                <c:ptCount val="5"/>
                <c:pt idx="0">
                  <c:v>0.75784753363228696</c:v>
                </c:pt>
                <c:pt idx="1">
                  <c:v>0.15246636771300448</c:v>
                </c:pt>
                <c:pt idx="2">
                  <c:v>6.726457399103139E-2</c:v>
                </c:pt>
                <c:pt idx="3">
                  <c:v>1.7937219730941704E-2</c:v>
                </c:pt>
                <c:pt idx="4">
                  <c:v>4.4843049327354259E-3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41-42A1-83BB-7D49095A6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8667920"/>
        <c:axId val="238668312"/>
      </c:barChart>
      <c:catAx>
        <c:axId val="238667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8312"/>
        <c:crosses val="autoZero"/>
        <c:auto val="1"/>
        <c:lblAlgn val="ctr"/>
        <c:lblOffset val="100"/>
        <c:noMultiLvlLbl val="0"/>
      </c:catAx>
      <c:valAx>
        <c:axId val="23866831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66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0C704-403C-41E0-8F54-77EC270ED552}" type="doc">
      <dgm:prSet loTypeId="urn:microsoft.com/office/officeart/2005/8/layout/orgChart1" loCatId="hierarchy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4188775-1E04-4939-92DA-42D3A969F91A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Segoe UI Semibold" panose="020B0702040204020203" pitchFamily="34" charset="0"/>
              <a:cs typeface="Segoe UI" panose="020B0502040204020203" pitchFamily="34" charset="0"/>
            </a:rPr>
            <a:t>Structures Program</a:t>
          </a:r>
        </a:p>
      </dgm:t>
    </dgm:pt>
    <dgm:pt modelId="{2CECD95A-B2FF-4080-9A7F-8E5F208DD593}" type="parTrans" cxnId="{AAA71AE3-0C49-4761-B96F-2B9739944BD0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C4EF2F7E-8677-4787-95B1-57E57828A6FC}" type="sibTrans" cxnId="{AAA71AE3-0C49-4761-B96F-2B9739944BD0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E0AD68F1-5C22-4E32-BA99-4A52BD7F3ED0}">
      <dgm:prSet custT="1"/>
      <dgm:spPr>
        <a:solidFill>
          <a:srgbClr val="FF000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Accelerated Bridge Program</a:t>
          </a:r>
        </a:p>
      </dgm:t>
    </dgm:pt>
    <dgm:pt modelId="{DA738BB4-0460-4499-A8BE-D029A44CF24D}" type="parTrans" cxnId="{EB556A7D-6D29-4B8D-906A-0418ECB20B61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4C3BC782-C389-4925-B3E1-D3913D608A48}" type="sibTrans" cxnId="{EB556A7D-6D29-4B8D-906A-0418ECB20B61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D834D9EF-44E1-4A8D-A50C-25D92604170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Bridge Preservation</a:t>
          </a:r>
        </a:p>
      </dgm:t>
    </dgm:pt>
    <dgm:pt modelId="{F5499C62-BE0B-44B3-B9DC-892F33B70F17}" type="parTrans" cxnId="{503FA85A-17FA-4E3F-A5A2-50E9BFEB5F34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A3E21A01-1BF0-483D-A634-3AB58D91A9C8}" type="sibTrans" cxnId="{503FA85A-17FA-4E3F-A5A2-50E9BFEB5F34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724EC954-3C83-47E3-8BF9-999EFAD4557C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Alternative Contracting</a:t>
          </a:r>
        </a:p>
      </dgm:t>
    </dgm:pt>
    <dgm:pt modelId="{1A301224-A354-4EFC-9D28-EE93A842EDA3}" type="parTrans" cxnId="{E32236E9-5C07-4D07-BC82-54BB622471C9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EB8FFC67-AF95-4C70-9E43-BCA8815148B0}" type="sibTrans" cxnId="{E32236E9-5C07-4D07-BC82-54BB622471C9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CA98DF4A-3119-4A77-9F1A-645212A1B1BA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Conventional Project Design/Delivery</a:t>
          </a:r>
        </a:p>
      </dgm:t>
    </dgm:pt>
    <dgm:pt modelId="{F3500751-31E6-4B5F-A37B-ADA755F45797}" type="parTrans" cxnId="{BCA95177-93C2-4E73-BE58-9C724A2FE67E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8B9063B6-0666-4835-BCB3-E9FA52939A49}" type="sibTrans" cxnId="{BCA95177-93C2-4E73-BE58-9C724A2FE67E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E9E4A7B2-31ED-4E9E-9212-C9748791FDAA}">
      <dgm:prSet custT="1"/>
      <dgm:spPr>
        <a:solidFill>
          <a:srgbClr val="FF000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Project Initiation &amp; Innovation Team (PIIT)</a:t>
          </a:r>
        </a:p>
      </dgm:t>
    </dgm:pt>
    <dgm:pt modelId="{51F54DDA-426B-4DE9-8247-E49090F61AA7}" type="sibTrans" cxnId="{7CDCDAB2-8269-4FDC-8914-16E391BF7E82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2D3CFD62-CDCA-4933-B610-45F956837252}" type="parTrans" cxnId="{7CDCDAB2-8269-4FDC-8914-16E391BF7E82}">
      <dgm:prSet/>
      <dgm:spPr/>
      <dgm:t>
        <a:bodyPr/>
        <a:lstStyle/>
        <a:p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977D7304-5876-4A31-81BE-804FF5D28160}" type="pres">
      <dgm:prSet presAssocID="{B250C704-403C-41E0-8F54-77EC270ED5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34DF90E-E86B-4A4D-80C9-6020F9800507}" type="pres">
      <dgm:prSet presAssocID="{04188775-1E04-4939-92DA-42D3A969F91A}" presName="hierRoot1" presStyleCnt="0">
        <dgm:presLayoutVars>
          <dgm:hierBranch val="init"/>
        </dgm:presLayoutVars>
      </dgm:prSet>
      <dgm:spPr/>
    </dgm:pt>
    <dgm:pt modelId="{DCA39BD4-9EF4-4467-AA54-BDC1A52C9FCD}" type="pres">
      <dgm:prSet presAssocID="{04188775-1E04-4939-92DA-42D3A969F91A}" presName="rootComposite1" presStyleCnt="0"/>
      <dgm:spPr/>
    </dgm:pt>
    <dgm:pt modelId="{26BA688E-A7A1-48DE-96B5-25F997031C31}" type="pres">
      <dgm:prSet presAssocID="{04188775-1E04-4939-92DA-42D3A969F91A}" presName="rootText1" presStyleLbl="node0" presStyleIdx="0" presStyleCnt="1" custScaleX="129940" custScaleY="901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4B3538-4805-4B51-AED7-52D5053E14BF}" type="pres">
      <dgm:prSet presAssocID="{04188775-1E04-4939-92DA-42D3A969F91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D571A7B-AD8C-44FA-AB82-8ABC25F80803}" type="pres">
      <dgm:prSet presAssocID="{04188775-1E04-4939-92DA-42D3A969F91A}" presName="hierChild2" presStyleCnt="0"/>
      <dgm:spPr/>
    </dgm:pt>
    <dgm:pt modelId="{06A81D64-D971-4F6F-A043-BAAE3AB7BFDB}" type="pres">
      <dgm:prSet presAssocID="{DA738BB4-0460-4499-A8BE-D029A44CF24D}" presName="Name37" presStyleLbl="parChTrans1D2" presStyleIdx="0" presStyleCnt="5"/>
      <dgm:spPr/>
      <dgm:t>
        <a:bodyPr/>
        <a:lstStyle/>
        <a:p>
          <a:endParaRPr lang="en-US"/>
        </a:p>
      </dgm:t>
    </dgm:pt>
    <dgm:pt modelId="{8D9F13B3-462D-4911-BA10-73BFFC7A6083}" type="pres">
      <dgm:prSet presAssocID="{E0AD68F1-5C22-4E32-BA99-4A52BD7F3ED0}" presName="hierRoot2" presStyleCnt="0">
        <dgm:presLayoutVars>
          <dgm:hierBranch val="init"/>
        </dgm:presLayoutVars>
      </dgm:prSet>
      <dgm:spPr/>
    </dgm:pt>
    <dgm:pt modelId="{E4C82150-0632-4370-90FC-04923917712A}" type="pres">
      <dgm:prSet presAssocID="{E0AD68F1-5C22-4E32-BA99-4A52BD7F3ED0}" presName="rootComposite" presStyleCnt="0"/>
      <dgm:spPr/>
    </dgm:pt>
    <dgm:pt modelId="{7C6836F2-F29D-4A49-931F-43145723C7FB}" type="pres">
      <dgm:prSet presAssocID="{E0AD68F1-5C22-4E32-BA99-4A52BD7F3ED0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44249E-879C-420B-8A4A-E905B9A1C020}" type="pres">
      <dgm:prSet presAssocID="{E0AD68F1-5C22-4E32-BA99-4A52BD7F3ED0}" presName="rootConnector" presStyleLbl="node2" presStyleIdx="0" presStyleCnt="5"/>
      <dgm:spPr/>
      <dgm:t>
        <a:bodyPr/>
        <a:lstStyle/>
        <a:p>
          <a:endParaRPr lang="en-US"/>
        </a:p>
      </dgm:t>
    </dgm:pt>
    <dgm:pt modelId="{C45D8FA0-0359-4722-98D0-F12D9BA544CC}" type="pres">
      <dgm:prSet presAssocID="{E0AD68F1-5C22-4E32-BA99-4A52BD7F3ED0}" presName="hierChild4" presStyleCnt="0"/>
      <dgm:spPr/>
    </dgm:pt>
    <dgm:pt modelId="{CC33E5CF-6FB4-4DE5-8EBE-8BE16009A9B1}" type="pres">
      <dgm:prSet presAssocID="{E0AD68F1-5C22-4E32-BA99-4A52BD7F3ED0}" presName="hierChild5" presStyleCnt="0"/>
      <dgm:spPr/>
    </dgm:pt>
    <dgm:pt modelId="{D18667ED-3567-4452-B99C-B23A9163E132}" type="pres">
      <dgm:prSet presAssocID="{F5499C62-BE0B-44B3-B9DC-892F33B70F17}" presName="Name37" presStyleLbl="parChTrans1D2" presStyleIdx="1" presStyleCnt="5"/>
      <dgm:spPr/>
      <dgm:t>
        <a:bodyPr/>
        <a:lstStyle/>
        <a:p>
          <a:endParaRPr lang="en-US"/>
        </a:p>
      </dgm:t>
    </dgm:pt>
    <dgm:pt modelId="{3664AEAC-6ECD-446A-A16F-37A654F757F6}" type="pres">
      <dgm:prSet presAssocID="{D834D9EF-44E1-4A8D-A50C-25D926041702}" presName="hierRoot2" presStyleCnt="0">
        <dgm:presLayoutVars>
          <dgm:hierBranch val="init"/>
        </dgm:presLayoutVars>
      </dgm:prSet>
      <dgm:spPr/>
    </dgm:pt>
    <dgm:pt modelId="{407E55B1-8226-4B8D-92D8-8A4C94819BFB}" type="pres">
      <dgm:prSet presAssocID="{D834D9EF-44E1-4A8D-A50C-25D926041702}" presName="rootComposite" presStyleCnt="0"/>
      <dgm:spPr/>
    </dgm:pt>
    <dgm:pt modelId="{5921914F-EB20-48D8-B4D3-3D4B071ADF85}" type="pres">
      <dgm:prSet presAssocID="{D834D9EF-44E1-4A8D-A50C-25D926041702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79E5F1-9894-4D89-B177-CF529C73589B}" type="pres">
      <dgm:prSet presAssocID="{D834D9EF-44E1-4A8D-A50C-25D926041702}" presName="rootConnector" presStyleLbl="node2" presStyleIdx="1" presStyleCnt="5"/>
      <dgm:spPr/>
      <dgm:t>
        <a:bodyPr/>
        <a:lstStyle/>
        <a:p>
          <a:endParaRPr lang="en-US"/>
        </a:p>
      </dgm:t>
    </dgm:pt>
    <dgm:pt modelId="{E9406A59-6833-4A28-81C1-10C3EEF99978}" type="pres">
      <dgm:prSet presAssocID="{D834D9EF-44E1-4A8D-A50C-25D926041702}" presName="hierChild4" presStyleCnt="0"/>
      <dgm:spPr/>
    </dgm:pt>
    <dgm:pt modelId="{1A10DD42-5D5F-406D-A3A1-73CE5C0C2106}" type="pres">
      <dgm:prSet presAssocID="{D834D9EF-44E1-4A8D-A50C-25D926041702}" presName="hierChild5" presStyleCnt="0"/>
      <dgm:spPr/>
    </dgm:pt>
    <dgm:pt modelId="{59E053B8-A5D3-4E7B-A266-A2AF91C5C4BE}" type="pres">
      <dgm:prSet presAssocID="{1A301224-A354-4EFC-9D28-EE93A842EDA3}" presName="Name37" presStyleLbl="parChTrans1D2" presStyleIdx="2" presStyleCnt="5"/>
      <dgm:spPr/>
      <dgm:t>
        <a:bodyPr/>
        <a:lstStyle/>
        <a:p>
          <a:endParaRPr lang="en-US"/>
        </a:p>
      </dgm:t>
    </dgm:pt>
    <dgm:pt modelId="{D4E8619D-18E1-4821-AA23-0F4F1103A43C}" type="pres">
      <dgm:prSet presAssocID="{724EC954-3C83-47E3-8BF9-999EFAD4557C}" presName="hierRoot2" presStyleCnt="0">
        <dgm:presLayoutVars>
          <dgm:hierBranch val="init"/>
        </dgm:presLayoutVars>
      </dgm:prSet>
      <dgm:spPr/>
    </dgm:pt>
    <dgm:pt modelId="{A8ED4F03-4B9A-479E-A321-E0891F8AF90B}" type="pres">
      <dgm:prSet presAssocID="{724EC954-3C83-47E3-8BF9-999EFAD4557C}" presName="rootComposite" presStyleCnt="0"/>
      <dgm:spPr/>
    </dgm:pt>
    <dgm:pt modelId="{65422ED7-EB0E-479C-943A-A2D7461962B0}" type="pres">
      <dgm:prSet presAssocID="{724EC954-3C83-47E3-8BF9-999EFAD4557C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B42381-431C-46E0-B4EC-8C0B9D5C6CC4}" type="pres">
      <dgm:prSet presAssocID="{724EC954-3C83-47E3-8BF9-999EFAD4557C}" presName="rootConnector" presStyleLbl="node2" presStyleIdx="2" presStyleCnt="5"/>
      <dgm:spPr/>
      <dgm:t>
        <a:bodyPr/>
        <a:lstStyle/>
        <a:p>
          <a:endParaRPr lang="en-US"/>
        </a:p>
      </dgm:t>
    </dgm:pt>
    <dgm:pt modelId="{F961D7CE-9B5C-4695-8AA8-0B3CFFBA7D4D}" type="pres">
      <dgm:prSet presAssocID="{724EC954-3C83-47E3-8BF9-999EFAD4557C}" presName="hierChild4" presStyleCnt="0"/>
      <dgm:spPr/>
    </dgm:pt>
    <dgm:pt modelId="{CD1CD57C-69B8-4004-A5DF-FA08EDA5CDBA}" type="pres">
      <dgm:prSet presAssocID="{724EC954-3C83-47E3-8BF9-999EFAD4557C}" presName="hierChild5" presStyleCnt="0"/>
      <dgm:spPr/>
    </dgm:pt>
    <dgm:pt modelId="{C2AD6C53-DA5B-4D44-805E-58BF90FEE834}" type="pres">
      <dgm:prSet presAssocID="{F3500751-31E6-4B5F-A37B-ADA755F45797}" presName="Name37" presStyleLbl="parChTrans1D2" presStyleIdx="3" presStyleCnt="5"/>
      <dgm:spPr/>
      <dgm:t>
        <a:bodyPr/>
        <a:lstStyle/>
        <a:p>
          <a:endParaRPr lang="en-US"/>
        </a:p>
      </dgm:t>
    </dgm:pt>
    <dgm:pt modelId="{875D6DD1-3E15-4530-9EFD-472715C74A8D}" type="pres">
      <dgm:prSet presAssocID="{CA98DF4A-3119-4A77-9F1A-645212A1B1BA}" presName="hierRoot2" presStyleCnt="0">
        <dgm:presLayoutVars>
          <dgm:hierBranch val="init"/>
        </dgm:presLayoutVars>
      </dgm:prSet>
      <dgm:spPr/>
    </dgm:pt>
    <dgm:pt modelId="{26409FF7-E15C-49D6-929D-E55868A6BECE}" type="pres">
      <dgm:prSet presAssocID="{CA98DF4A-3119-4A77-9F1A-645212A1B1BA}" presName="rootComposite" presStyleCnt="0"/>
      <dgm:spPr/>
    </dgm:pt>
    <dgm:pt modelId="{53E77E0E-ED08-4AE0-B2B3-7634E112E691}" type="pres">
      <dgm:prSet presAssocID="{CA98DF4A-3119-4A77-9F1A-645212A1B1B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BB01C9-AA8D-405D-A531-DE17971B954E}" type="pres">
      <dgm:prSet presAssocID="{CA98DF4A-3119-4A77-9F1A-645212A1B1BA}" presName="rootConnector" presStyleLbl="node2" presStyleIdx="3" presStyleCnt="5"/>
      <dgm:spPr/>
      <dgm:t>
        <a:bodyPr/>
        <a:lstStyle/>
        <a:p>
          <a:endParaRPr lang="en-US"/>
        </a:p>
      </dgm:t>
    </dgm:pt>
    <dgm:pt modelId="{463AE0A0-7A5D-4182-84E7-94C15A209E81}" type="pres">
      <dgm:prSet presAssocID="{CA98DF4A-3119-4A77-9F1A-645212A1B1BA}" presName="hierChild4" presStyleCnt="0"/>
      <dgm:spPr/>
    </dgm:pt>
    <dgm:pt modelId="{F73BED25-F825-4CD5-9C8C-3BC3DE3F3897}" type="pres">
      <dgm:prSet presAssocID="{CA98DF4A-3119-4A77-9F1A-645212A1B1BA}" presName="hierChild5" presStyleCnt="0"/>
      <dgm:spPr/>
    </dgm:pt>
    <dgm:pt modelId="{0EADC9A5-4A35-4BBE-80B9-C49EA5432E4F}" type="pres">
      <dgm:prSet presAssocID="{2D3CFD62-CDCA-4933-B610-45F956837252}" presName="Name37" presStyleLbl="parChTrans1D2" presStyleIdx="4" presStyleCnt="5"/>
      <dgm:spPr/>
      <dgm:t>
        <a:bodyPr/>
        <a:lstStyle/>
        <a:p>
          <a:endParaRPr lang="en-US"/>
        </a:p>
      </dgm:t>
    </dgm:pt>
    <dgm:pt modelId="{54DA457E-8F81-4802-94F5-556EB4C4C777}" type="pres">
      <dgm:prSet presAssocID="{E9E4A7B2-31ED-4E9E-9212-C9748791FDAA}" presName="hierRoot2" presStyleCnt="0">
        <dgm:presLayoutVars>
          <dgm:hierBranch val="init"/>
        </dgm:presLayoutVars>
      </dgm:prSet>
      <dgm:spPr/>
    </dgm:pt>
    <dgm:pt modelId="{50171E51-C789-4C16-9F6F-FB0309785773}" type="pres">
      <dgm:prSet presAssocID="{E9E4A7B2-31ED-4E9E-9212-C9748791FDAA}" presName="rootComposite" presStyleCnt="0"/>
      <dgm:spPr/>
    </dgm:pt>
    <dgm:pt modelId="{97FCA640-C607-4EAC-B241-1D4A8601652E}" type="pres">
      <dgm:prSet presAssocID="{E9E4A7B2-31ED-4E9E-9212-C9748791FDAA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D4B06C-C7F9-4C29-9EE2-86874768DDDC}" type="pres">
      <dgm:prSet presAssocID="{E9E4A7B2-31ED-4E9E-9212-C9748791FDAA}" presName="rootConnector" presStyleLbl="node2" presStyleIdx="4" presStyleCnt="5"/>
      <dgm:spPr/>
      <dgm:t>
        <a:bodyPr/>
        <a:lstStyle/>
        <a:p>
          <a:endParaRPr lang="en-US"/>
        </a:p>
      </dgm:t>
    </dgm:pt>
    <dgm:pt modelId="{D1CFBD82-E786-4BFE-BEEF-063214E69E70}" type="pres">
      <dgm:prSet presAssocID="{E9E4A7B2-31ED-4E9E-9212-C9748791FDAA}" presName="hierChild4" presStyleCnt="0"/>
      <dgm:spPr/>
    </dgm:pt>
    <dgm:pt modelId="{70B5C1E7-DA9D-4B39-AB55-01ED4543E30F}" type="pres">
      <dgm:prSet presAssocID="{E9E4A7B2-31ED-4E9E-9212-C9748791FDAA}" presName="hierChild5" presStyleCnt="0"/>
      <dgm:spPr/>
    </dgm:pt>
    <dgm:pt modelId="{01C708F3-9C79-4C62-BE99-53EE2234807E}" type="pres">
      <dgm:prSet presAssocID="{04188775-1E04-4939-92DA-42D3A969F91A}" presName="hierChild3" presStyleCnt="0"/>
      <dgm:spPr/>
    </dgm:pt>
  </dgm:ptLst>
  <dgm:cxnLst>
    <dgm:cxn modelId="{8DB95A54-217A-47A4-8EDF-F12A4FA0F2BA}" type="presOf" srcId="{B250C704-403C-41E0-8F54-77EC270ED552}" destId="{977D7304-5876-4A31-81BE-804FF5D28160}" srcOrd="0" destOrd="0" presId="urn:microsoft.com/office/officeart/2005/8/layout/orgChart1"/>
    <dgm:cxn modelId="{2255E9FE-A0F1-4FB2-B1A2-3CF69E02EB4E}" type="presOf" srcId="{724EC954-3C83-47E3-8BF9-999EFAD4557C}" destId="{65422ED7-EB0E-479C-943A-A2D7461962B0}" srcOrd="0" destOrd="0" presId="urn:microsoft.com/office/officeart/2005/8/layout/orgChart1"/>
    <dgm:cxn modelId="{33693523-088B-4D2D-93FD-559272E28EEC}" type="presOf" srcId="{DA738BB4-0460-4499-A8BE-D029A44CF24D}" destId="{06A81D64-D971-4F6F-A043-BAAE3AB7BFDB}" srcOrd="0" destOrd="0" presId="urn:microsoft.com/office/officeart/2005/8/layout/orgChart1"/>
    <dgm:cxn modelId="{7CDCDAB2-8269-4FDC-8914-16E391BF7E82}" srcId="{04188775-1E04-4939-92DA-42D3A969F91A}" destId="{E9E4A7B2-31ED-4E9E-9212-C9748791FDAA}" srcOrd="4" destOrd="0" parTransId="{2D3CFD62-CDCA-4933-B610-45F956837252}" sibTransId="{51F54DDA-426B-4DE9-8247-E49090F61AA7}"/>
    <dgm:cxn modelId="{60524129-AE38-4EC3-9F92-8B93733FD63A}" type="presOf" srcId="{CA98DF4A-3119-4A77-9F1A-645212A1B1BA}" destId="{53E77E0E-ED08-4AE0-B2B3-7634E112E691}" srcOrd="0" destOrd="0" presId="urn:microsoft.com/office/officeart/2005/8/layout/orgChart1"/>
    <dgm:cxn modelId="{B5ECE22C-84A5-4EAD-94F1-BF0BD2C4F95D}" type="presOf" srcId="{04188775-1E04-4939-92DA-42D3A969F91A}" destId="{26BA688E-A7A1-48DE-96B5-25F997031C31}" srcOrd="0" destOrd="0" presId="urn:microsoft.com/office/officeart/2005/8/layout/orgChart1"/>
    <dgm:cxn modelId="{E32236E9-5C07-4D07-BC82-54BB622471C9}" srcId="{04188775-1E04-4939-92DA-42D3A969F91A}" destId="{724EC954-3C83-47E3-8BF9-999EFAD4557C}" srcOrd="2" destOrd="0" parTransId="{1A301224-A354-4EFC-9D28-EE93A842EDA3}" sibTransId="{EB8FFC67-AF95-4C70-9E43-BCA8815148B0}"/>
    <dgm:cxn modelId="{136BD41B-2455-4E2C-AF54-AF32DB8B8357}" type="presOf" srcId="{CA98DF4A-3119-4A77-9F1A-645212A1B1BA}" destId="{06BB01C9-AA8D-405D-A531-DE17971B954E}" srcOrd="1" destOrd="0" presId="urn:microsoft.com/office/officeart/2005/8/layout/orgChart1"/>
    <dgm:cxn modelId="{503FA85A-17FA-4E3F-A5A2-50E9BFEB5F34}" srcId="{04188775-1E04-4939-92DA-42D3A969F91A}" destId="{D834D9EF-44E1-4A8D-A50C-25D926041702}" srcOrd="1" destOrd="0" parTransId="{F5499C62-BE0B-44B3-B9DC-892F33B70F17}" sibTransId="{A3E21A01-1BF0-483D-A634-3AB58D91A9C8}"/>
    <dgm:cxn modelId="{BCA95177-93C2-4E73-BE58-9C724A2FE67E}" srcId="{04188775-1E04-4939-92DA-42D3A969F91A}" destId="{CA98DF4A-3119-4A77-9F1A-645212A1B1BA}" srcOrd="3" destOrd="0" parTransId="{F3500751-31E6-4B5F-A37B-ADA755F45797}" sibTransId="{8B9063B6-0666-4835-BCB3-E9FA52939A49}"/>
    <dgm:cxn modelId="{A3417556-6CDC-4059-B5A6-FF65EC0A002E}" type="presOf" srcId="{E0AD68F1-5C22-4E32-BA99-4A52BD7F3ED0}" destId="{7C6836F2-F29D-4A49-931F-43145723C7FB}" srcOrd="0" destOrd="0" presId="urn:microsoft.com/office/officeart/2005/8/layout/orgChart1"/>
    <dgm:cxn modelId="{AAA71AE3-0C49-4761-B96F-2B9739944BD0}" srcId="{B250C704-403C-41E0-8F54-77EC270ED552}" destId="{04188775-1E04-4939-92DA-42D3A969F91A}" srcOrd="0" destOrd="0" parTransId="{2CECD95A-B2FF-4080-9A7F-8E5F208DD593}" sibTransId="{C4EF2F7E-8677-4787-95B1-57E57828A6FC}"/>
    <dgm:cxn modelId="{A97ADD64-4922-48A0-BF47-4F705730332F}" type="presOf" srcId="{E9E4A7B2-31ED-4E9E-9212-C9748791FDAA}" destId="{97FCA640-C607-4EAC-B241-1D4A8601652E}" srcOrd="0" destOrd="0" presId="urn:microsoft.com/office/officeart/2005/8/layout/orgChart1"/>
    <dgm:cxn modelId="{B58F4247-0829-4658-B88F-919F848C6AAA}" type="presOf" srcId="{F5499C62-BE0B-44B3-B9DC-892F33B70F17}" destId="{D18667ED-3567-4452-B99C-B23A9163E132}" srcOrd="0" destOrd="0" presId="urn:microsoft.com/office/officeart/2005/8/layout/orgChart1"/>
    <dgm:cxn modelId="{20259637-DF43-4C57-AEF1-7250F366F729}" type="presOf" srcId="{1A301224-A354-4EFC-9D28-EE93A842EDA3}" destId="{59E053B8-A5D3-4E7B-A266-A2AF91C5C4BE}" srcOrd="0" destOrd="0" presId="urn:microsoft.com/office/officeart/2005/8/layout/orgChart1"/>
    <dgm:cxn modelId="{52C95480-470D-47A1-A93E-832FB9CDFF43}" type="presOf" srcId="{E0AD68F1-5C22-4E32-BA99-4A52BD7F3ED0}" destId="{B844249E-879C-420B-8A4A-E905B9A1C020}" srcOrd="1" destOrd="0" presId="urn:microsoft.com/office/officeart/2005/8/layout/orgChart1"/>
    <dgm:cxn modelId="{8EA7DFA0-48EE-4540-9D9C-84DDDBE5434B}" type="presOf" srcId="{2D3CFD62-CDCA-4933-B610-45F956837252}" destId="{0EADC9A5-4A35-4BBE-80B9-C49EA5432E4F}" srcOrd="0" destOrd="0" presId="urn:microsoft.com/office/officeart/2005/8/layout/orgChart1"/>
    <dgm:cxn modelId="{E0EDBE4E-5BDB-4D79-A344-CDEFDA711484}" type="presOf" srcId="{724EC954-3C83-47E3-8BF9-999EFAD4557C}" destId="{52B42381-431C-46E0-B4EC-8C0B9D5C6CC4}" srcOrd="1" destOrd="0" presId="urn:microsoft.com/office/officeart/2005/8/layout/orgChart1"/>
    <dgm:cxn modelId="{966223A7-12F5-492C-8900-83F9F1E3049E}" type="presOf" srcId="{D834D9EF-44E1-4A8D-A50C-25D926041702}" destId="{0179E5F1-9894-4D89-B177-CF529C73589B}" srcOrd="1" destOrd="0" presId="urn:microsoft.com/office/officeart/2005/8/layout/orgChart1"/>
    <dgm:cxn modelId="{380FCCF7-3C76-46AE-8D6B-1CD07D066ED3}" type="presOf" srcId="{E9E4A7B2-31ED-4E9E-9212-C9748791FDAA}" destId="{B4D4B06C-C7F9-4C29-9EE2-86874768DDDC}" srcOrd="1" destOrd="0" presId="urn:microsoft.com/office/officeart/2005/8/layout/orgChart1"/>
    <dgm:cxn modelId="{EB556A7D-6D29-4B8D-906A-0418ECB20B61}" srcId="{04188775-1E04-4939-92DA-42D3A969F91A}" destId="{E0AD68F1-5C22-4E32-BA99-4A52BD7F3ED0}" srcOrd="0" destOrd="0" parTransId="{DA738BB4-0460-4499-A8BE-D029A44CF24D}" sibTransId="{4C3BC782-C389-4925-B3E1-D3913D608A48}"/>
    <dgm:cxn modelId="{1A7033AB-6514-42F9-8CE5-696106A8B324}" type="presOf" srcId="{04188775-1E04-4939-92DA-42D3A969F91A}" destId="{C84B3538-4805-4B51-AED7-52D5053E14BF}" srcOrd="1" destOrd="0" presId="urn:microsoft.com/office/officeart/2005/8/layout/orgChart1"/>
    <dgm:cxn modelId="{B5F133EB-B5EA-4E85-8FDF-DE4E5B29E19F}" type="presOf" srcId="{F3500751-31E6-4B5F-A37B-ADA755F45797}" destId="{C2AD6C53-DA5B-4D44-805E-58BF90FEE834}" srcOrd="0" destOrd="0" presId="urn:microsoft.com/office/officeart/2005/8/layout/orgChart1"/>
    <dgm:cxn modelId="{68FD6AAE-FDC9-481E-9372-55DF7CA38FD8}" type="presOf" srcId="{D834D9EF-44E1-4A8D-A50C-25D926041702}" destId="{5921914F-EB20-48D8-B4D3-3D4B071ADF85}" srcOrd="0" destOrd="0" presId="urn:microsoft.com/office/officeart/2005/8/layout/orgChart1"/>
    <dgm:cxn modelId="{3F969557-6647-4460-8950-08DC2ABC2799}" type="presParOf" srcId="{977D7304-5876-4A31-81BE-804FF5D28160}" destId="{534DF90E-E86B-4A4D-80C9-6020F9800507}" srcOrd="0" destOrd="0" presId="urn:microsoft.com/office/officeart/2005/8/layout/orgChart1"/>
    <dgm:cxn modelId="{754AA532-9F37-4D99-84FB-EB86500D2DB8}" type="presParOf" srcId="{534DF90E-E86B-4A4D-80C9-6020F9800507}" destId="{DCA39BD4-9EF4-4467-AA54-BDC1A52C9FCD}" srcOrd="0" destOrd="0" presId="urn:microsoft.com/office/officeart/2005/8/layout/orgChart1"/>
    <dgm:cxn modelId="{CE6C5DDE-F6BA-4545-A312-2A04F51FB78C}" type="presParOf" srcId="{DCA39BD4-9EF4-4467-AA54-BDC1A52C9FCD}" destId="{26BA688E-A7A1-48DE-96B5-25F997031C31}" srcOrd="0" destOrd="0" presId="urn:microsoft.com/office/officeart/2005/8/layout/orgChart1"/>
    <dgm:cxn modelId="{AC74A472-130A-459E-8D37-A1C302F9EF71}" type="presParOf" srcId="{DCA39BD4-9EF4-4467-AA54-BDC1A52C9FCD}" destId="{C84B3538-4805-4B51-AED7-52D5053E14BF}" srcOrd="1" destOrd="0" presId="urn:microsoft.com/office/officeart/2005/8/layout/orgChart1"/>
    <dgm:cxn modelId="{7B68D43A-E365-4D4B-AC28-D457F401D04D}" type="presParOf" srcId="{534DF90E-E86B-4A4D-80C9-6020F9800507}" destId="{7D571A7B-AD8C-44FA-AB82-8ABC25F80803}" srcOrd="1" destOrd="0" presId="urn:microsoft.com/office/officeart/2005/8/layout/orgChart1"/>
    <dgm:cxn modelId="{2D0FEBA0-D30D-45E4-A78B-85C664D69F2B}" type="presParOf" srcId="{7D571A7B-AD8C-44FA-AB82-8ABC25F80803}" destId="{06A81D64-D971-4F6F-A043-BAAE3AB7BFDB}" srcOrd="0" destOrd="0" presId="urn:microsoft.com/office/officeart/2005/8/layout/orgChart1"/>
    <dgm:cxn modelId="{65E207EC-0F90-4698-A3A5-4B2FB34ECE64}" type="presParOf" srcId="{7D571A7B-AD8C-44FA-AB82-8ABC25F80803}" destId="{8D9F13B3-462D-4911-BA10-73BFFC7A6083}" srcOrd="1" destOrd="0" presId="urn:microsoft.com/office/officeart/2005/8/layout/orgChart1"/>
    <dgm:cxn modelId="{99A9CD08-A65B-49ED-B1B1-219BAC8755A3}" type="presParOf" srcId="{8D9F13B3-462D-4911-BA10-73BFFC7A6083}" destId="{E4C82150-0632-4370-90FC-04923917712A}" srcOrd="0" destOrd="0" presId="urn:microsoft.com/office/officeart/2005/8/layout/orgChart1"/>
    <dgm:cxn modelId="{AF8F9BB0-16F6-4358-8640-ED78DBEF1E2C}" type="presParOf" srcId="{E4C82150-0632-4370-90FC-04923917712A}" destId="{7C6836F2-F29D-4A49-931F-43145723C7FB}" srcOrd="0" destOrd="0" presId="urn:microsoft.com/office/officeart/2005/8/layout/orgChart1"/>
    <dgm:cxn modelId="{97B52D04-F5E3-4747-9ABA-070FBC2EA064}" type="presParOf" srcId="{E4C82150-0632-4370-90FC-04923917712A}" destId="{B844249E-879C-420B-8A4A-E905B9A1C020}" srcOrd="1" destOrd="0" presId="urn:microsoft.com/office/officeart/2005/8/layout/orgChart1"/>
    <dgm:cxn modelId="{E9E11F59-28B8-405B-8CED-56ED4BBF6D7B}" type="presParOf" srcId="{8D9F13B3-462D-4911-BA10-73BFFC7A6083}" destId="{C45D8FA0-0359-4722-98D0-F12D9BA544CC}" srcOrd="1" destOrd="0" presId="urn:microsoft.com/office/officeart/2005/8/layout/orgChart1"/>
    <dgm:cxn modelId="{20BE43BD-ED0C-4F84-BFB9-7F96B6F2CA08}" type="presParOf" srcId="{8D9F13B3-462D-4911-BA10-73BFFC7A6083}" destId="{CC33E5CF-6FB4-4DE5-8EBE-8BE16009A9B1}" srcOrd="2" destOrd="0" presId="urn:microsoft.com/office/officeart/2005/8/layout/orgChart1"/>
    <dgm:cxn modelId="{965A1D70-9767-49C6-AD0C-59B74993E750}" type="presParOf" srcId="{7D571A7B-AD8C-44FA-AB82-8ABC25F80803}" destId="{D18667ED-3567-4452-B99C-B23A9163E132}" srcOrd="2" destOrd="0" presId="urn:microsoft.com/office/officeart/2005/8/layout/orgChart1"/>
    <dgm:cxn modelId="{3D093ADD-BABE-4F8C-9501-CE36BF08AAEE}" type="presParOf" srcId="{7D571A7B-AD8C-44FA-AB82-8ABC25F80803}" destId="{3664AEAC-6ECD-446A-A16F-37A654F757F6}" srcOrd="3" destOrd="0" presId="urn:microsoft.com/office/officeart/2005/8/layout/orgChart1"/>
    <dgm:cxn modelId="{98FAC8D5-CF69-4B1E-8C32-8BD61290E982}" type="presParOf" srcId="{3664AEAC-6ECD-446A-A16F-37A654F757F6}" destId="{407E55B1-8226-4B8D-92D8-8A4C94819BFB}" srcOrd="0" destOrd="0" presId="urn:microsoft.com/office/officeart/2005/8/layout/orgChart1"/>
    <dgm:cxn modelId="{83DC7568-E493-4E53-A7BB-8E756F4BF54D}" type="presParOf" srcId="{407E55B1-8226-4B8D-92D8-8A4C94819BFB}" destId="{5921914F-EB20-48D8-B4D3-3D4B071ADF85}" srcOrd="0" destOrd="0" presId="urn:microsoft.com/office/officeart/2005/8/layout/orgChart1"/>
    <dgm:cxn modelId="{4722A80D-F2A4-422F-8A46-041ACF542C06}" type="presParOf" srcId="{407E55B1-8226-4B8D-92D8-8A4C94819BFB}" destId="{0179E5F1-9894-4D89-B177-CF529C73589B}" srcOrd="1" destOrd="0" presId="urn:microsoft.com/office/officeart/2005/8/layout/orgChart1"/>
    <dgm:cxn modelId="{0F20FF89-9173-47AF-A3C2-C46EA0D9A10D}" type="presParOf" srcId="{3664AEAC-6ECD-446A-A16F-37A654F757F6}" destId="{E9406A59-6833-4A28-81C1-10C3EEF99978}" srcOrd="1" destOrd="0" presId="urn:microsoft.com/office/officeart/2005/8/layout/orgChart1"/>
    <dgm:cxn modelId="{9356898B-82AB-4CCF-8C74-53BC4EB1C580}" type="presParOf" srcId="{3664AEAC-6ECD-446A-A16F-37A654F757F6}" destId="{1A10DD42-5D5F-406D-A3A1-73CE5C0C2106}" srcOrd="2" destOrd="0" presId="urn:microsoft.com/office/officeart/2005/8/layout/orgChart1"/>
    <dgm:cxn modelId="{622C0774-1992-47A9-A24A-2538DA9C472F}" type="presParOf" srcId="{7D571A7B-AD8C-44FA-AB82-8ABC25F80803}" destId="{59E053B8-A5D3-4E7B-A266-A2AF91C5C4BE}" srcOrd="4" destOrd="0" presId="urn:microsoft.com/office/officeart/2005/8/layout/orgChart1"/>
    <dgm:cxn modelId="{63B5A966-782E-4936-B8AD-EAD327392A0E}" type="presParOf" srcId="{7D571A7B-AD8C-44FA-AB82-8ABC25F80803}" destId="{D4E8619D-18E1-4821-AA23-0F4F1103A43C}" srcOrd="5" destOrd="0" presId="urn:microsoft.com/office/officeart/2005/8/layout/orgChart1"/>
    <dgm:cxn modelId="{403570BB-D8DD-4E76-B1D5-F7B1395870EF}" type="presParOf" srcId="{D4E8619D-18E1-4821-AA23-0F4F1103A43C}" destId="{A8ED4F03-4B9A-479E-A321-E0891F8AF90B}" srcOrd="0" destOrd="0" presId="urn:microsoft.com/office/officeart/2005/8/layout/orgChart1"/>
    <dgm:cxn modelId="{6D614A9C-8FC6-4AA1-8F60-4D99AAB3BDC0}" type="presParOf" srcId="{A8ED4F03-4B9A-479E-A321-E0891F8AF90B}" destId="{65422ED7-EB0E-479C-943A-A2D7461962B0}" srcOrd="0" destOrd="0" presId="urn:microsoft.com/office/officeart/2005/8/layout/orgChart1"/>
    <dgm:cxn modelId="{786A3C3F-BE59-4001-9BA8-D55CDE03908E}" type="presParOf" srcId="{A8ED4F03-4B9A-479E-A321-E0891F8AF90B}" destId="{52B42381-431C-46E0-B4EC-8C0B9D5C6CC4}" srcOrd="1" destOrd="0" presId="urn:microsoft.com/office/officeart/2005/8/layout/orgChart1"/>
    <dgm:cxn modelId="{3628D1DF-5755-48C9-9144-3DFA7EF25384}" type="presParOf" srcId="{D4E8619D-18E1-4821-AA23-0F4F1103A43C}" destId="{F961D7CE-9B5C-4695-8AA8-0B3CFFBA7D4D}" srcOrd="1" destOrd="0" presId="urn:microsoft.com/office/officeart/2005/8/layout/orgChart1"/>
    <dgm:cxn modelId="{70B4B786-44C9-4605-8474-7615A0E6EB95}" type="presParOf" srcId="{D4E8619D-18E1-4821-AA23-0F4F1103A43C}" destId="{CD1CD57C-69B8-4004-A5DF-FA08EDA5CDBA}" srcOrd="2" destOrd="0" presId="urn:microsoft.com/office/officeart/2005/8/layout/orgChart1"/>
    <dgm:cxn modelId="{21010C06-CEAE-42AC-BC0C-B2254A12E7FC}" type="presParOf" srcId="{7D571A7B-AD8C-44FA-AB82-8ABC25F80803}" destId="{C2AD6C53-DA5B-4D44-805E-58BF90FEE834}" srcOrd="6" destOrd="0" presId="urn:microsoft.com/office/officeart/2005/8/layout/orgChart1"/>
    <dgm:cxn modelId="{A5531AF9-27FF-4A91-9ABA-529C2117D2C0}" type="presParOf" srcId="{7D571A7B-AD8C-44FA-AB82-8ABC25F80803}" destId="{875D6DD1-3E15-4530-9EFD-472715C74A8D}" srcOrd="7" destOrd="0" presId="urn:microsoft.com/office/officeart/2005/8/layout/orgChart1"/>
    <dgm:cxn modelId="{01BB9868-074F-47E2-A7DF-01F05D1E2E9C}" type="presParOf" srcId="{875D6DD1-3E15-4530-9EFD-472715C74A8D}" destId="{26409FF7-E15C-49D6-929D-E55868A6BECE}" srcOrd="0" destOrd="0" presId="urn:microsoft.com/office/officeart/2005/8/layout/orgChart1"/>
    <dgm:cxn modelId="{FF2E381D-FA79-4674-91C9-D0CEC8623D58}" type="presParOf" srcId="{26409FF7-E15C-49D6-929D-E55868A6BECE}" destId="{53E77E0E-ED08-4AE0-B2B3-7634E112E691}" srcOrd="0" destOrd="0" presId="urn:microsoft.com/office/officeart/2005/8/layout/orgChart1"/>
    <dgm:cxn modelId="{36209EEA-66E1-4485-9C12-865F3F1FAEAA}" type="presParOf" srcId="{26409FF7-E15C-49D6-929D-E55868A6BECE}" destId="{06BB01C9-AA8D-405D-A531-DE17971B954E}" srcOrd="1" destOrd="0" presId="urn:microsoft.com/office/officeart/2005/8/layout/orgChart1"/>
    <dgm:cxn modelId="{E1692F46-BE50-4FE4-8BA0-AA8B0F3E5C81}" type="presParOf" srcId="{875D6DD1-3E15-4530-9EFD-472715C74A8D}" destId="{463AE0A0-7A5D-4182-84E7-94C15A209E81}" srcOrd="1" destOrd="0" presId="urn:microsoft.com/office/officeart/2005/8/layout/orgChart1"/>
    <dgm:cxn modelId="{F136DAB1-F3BD-4145-B149-64D4CCBBD2C0}" type="presParOf" srcId="{875D6DD1-3E15-4530-9EFD-472715C74A8D}" destId="{F73BED25-F825-4CD5-9C8C-3BC3DE3F3897}" srcOrd="2" destOrd="0" presId="urn:microsoft.com/office/officeart/2005/8/layout/orgChart1"/>
    <dgm:cxn modelId="{E8C184E0-DBEC-4BFB-AEB7-FCF08E13B33F}" type="presParOf" srcId="{7D571A7B-AD8C-44FA-AB82-8ABC25F80803}" destId="{0EADC9A5-4A35-4BBE-80B9-C49EA5432E4F}" srcOrd="8" destOrd="0" presId="urn:microsoft.com/office/officeart/2005/8/layout/orgChart1"/>
    <dgm:cxn modelId="{BD1A3A7A-0FC2-4B22-9FF0-E63256EFB6EF}" type="presParOf" srcId="{7D571A7B-AD8C-44FA-AB82-8ABC25F80803}" destId="{54DA457E-8F81-4802-94F5-556EB4C4C777}" srcOrd="9" destOrd="0" presId="urn:microsoft.com/office/officeart/2005/8/layout/orgChart1"/>
    <dgm:cxn modelId="{1F3A6A42-1E1A-4B92-AF83-7C60F9AC660D}" type="presParOf" srcId="{54DA457E-8F81-4802-94F5-556EB4C4C777}" destId="{50171E51-C789-4C16-9F6F-FB0309785773}" srcOrd="0" destOrd="0" presId="urn:microsoft.com/office/officeart/2005/8/layout/orgChart1"/>
    <dgm:cxn modelId="{EBF43706-BAD8-4C0C-A32F-6FB46B10B8AC}" type="presParOf" srcId="{50171E51-C789-4C16-9F6F-FB0309785773}" destId="{97FCA640-C607-4EAC-B241-1D4A8601652E}" srcOrd="0" destOrd="0" presId="urn:microsoft.com/office/officeart/2005/8/layout/orgChart1"/>
    <dgm:cxn modelId="{674EC5AC-2C45-4BCE-826C-6B2EC451BE25}" type="presParOf" srcId="{50171E51-C789-4C16-9F6F-FB0309785773}" destId="{B4D4B06C-C7F9-4C29-9EE2-86874768DDDC}" srcOrd="1" destOrd="0" presId="urn:microsoft.com/office/officeart/2005/8/layout/orgChart1"/>
    <dgm:cxn modelId="{12ECB4D1-64EF-4116-98F6-3D9EFE7234AE}" type="presParOf" srcId="{54DA457E-8F81-4802-94F5-556EB4C4C777}" destId="{D1CFBD82-E786-4BFE-BEEF-063214E69E70}" srcOrd="1" destOrd="0" presId="urn:microsoft.com/office/officeart/2005/8/layout/orgChart1"/>
    <dgm:cxn modelId="{1F36F8FF-BC9D-4EF4-9C9A-6F1DCB24E8AF}" type="presParOf" srcId="{54DA457E-8F81-4802-94F5-556EB4C4C777}" destId="{70B5C1E7-DA9D-4B39-AB55-01ED4543E30F}" srcOrd="2" destOrd="0" presId="urn:microsoft.com/office/officeart/2005/8/layout/orgChart1"/>
    <dgm:cxn modelId="{87F3DE6E-5110-4F57-919B-DCB897110B26}" type="presParOf" srcId="{534DF90E-E86B-4A4D-80C9-6020F9800507}" destId="{01C708F3-9C79-4C62-BE99-53EE223480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DC9A5-4A35-4BBE-80B9-C49EA5432E4F}">
      <dsp:nvSpPr>
        <dsp:cNvPr id="0" name=""/>
        <dsp:cNvSpPr/>
      </dsp:nvSpPr>
      <dsp:spPr>
        <a:xfrm>
          <a:off x="4410075" y="1594870"/>
          <a:ext cx="3654300" cy="317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54"/>
              </a:lnTo>
              <a:lnTo>
                <a:pt x="3654300" y="158554"/>
              </a:lnTo>
              <a:lnTo>
                <a:pt x="3654300" y="317108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D6C53-DA5B-4D44-805E-58BF90FEE834}">
      <dsp:nvSpPr>
        <dsp:cNvPr id="0" name=""/>
        <dsp:cNvSpPr/>
      </dsp:nvSpPr>
      <dsp:spPr>
        <a:xfrm>
          <a:off x="4410075" y="1594870"/>
          <a:ext cx="1827150" cy="317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54"/>
              </a:lnTo>
              <a:lnTo>
                <a:pt x="1827150" y="158554"/>
              </a:lnTo>
              <a:lnTo>
                <a:pt x="1827150" y="317108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053B8-A5D3-4E7B-A266-A2AF91C5C4BE}">
      <dsp:nvSpPr>
        <dsp:cNvPr id="0" name=""/>
        <dsp:cNvSpPr/>
      </dsp:nvSpPr>
      <dsp:spPr>
        <a:xfrm>
          <a:off x="4364354" y="1594870"/>
          <a:ext cx="91440" cy="3171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7108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667ED-3567-4452-B99C-B23A9163E132}">
      <dsp:nvSpPr>
        <dsp:cNvPr id="0" name=""/>
        <dsp:cNvSpPr/>
      </dsp:nvSpPr>
      <dsp:spPr>
        <a:xfrm>
          <a:off x="2582924" y="1594870"/>
          <a:ext cx="1827150" cy="317108"/>
        </a:xfrm>
        <a:custGeom>
          <a:avLst/>
          <a:gdLst/>
          <a:ahLst/>
          <a:cxnLst/>
          <a:rect l="0" t="0" r="0" b="0"/>
          <a:pathLst>
            <a:path>
              <a:moveTo>
                <a:pt x="1827150" y="0"/>
              </a:moveTo>
              <a:lnTo>
                <a:pt x="1827150" y="158554"/>
              </a:lnTo>
              <a:lnTo>
                <a:pt x="0" y="158554"/>
              </a:lnTo>
              <a:lnTo>
                <a:pt x="0" y="317108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81D64-D971-4F6F-A043-BAAE3AB7BFDB}">
      <dsp:nvSpPr>
        <dsp:cNvPr id="0" name=""/>
        <dsp:cNvSpPr/>
      </dsp:nvSpPr>
      <dsp:spPr>
        <a:xfrm>
          <a:off x="755774" y="1594870"/>
          <a:ext cx="3654300" cy="317108"/>
        </a:xfrm>
        <a:custGeom>
          <a:avLst/>
          <a:gdLst/>
          <a:ahLst/>
          <a:cxnLst/>
          <a:rect l="0" t="0" r="0" b="0"/>
          <a:pathLst>
            <a:path>
              <a:moveTo>
                <a:pt x="3654300" y="0"/>
              </a:moveTo>
              <a:lnTo>
                <a:pt x="3654300" y="158554"/>
              </a:lnTo>
              <a:lnTo>
                <a:pt x="0" y="158554"/>
              </a:lnTo>
              <a:lnTo>
                <a:pt x="0" y="317108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A688E-A7A1-48DE-96B5-25F997031C31}">
      <dsp:nvSpPr>
        <dsp:cNvPr id="0" name=""/>
        <dsp:cNvSpPr/>
      </dsp:nvSpPr>
      <dsp:spPr>
        <a:xfrm>
          <a:off x="3429001" y="914400"/>
          <a:ext cx="1962147" cy="680470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Segoe UI Semibold" panose="020B0702040204020203" pitchFamily="34" charset="0"/>
              <a:cs typeface="Segoe UI" panose="020B0502040204020203" pitchFamily="34" charset="0"/>
            </a:rPr>
            <a:t>Structures Program</a:t>
          </a:r>
        </a:p>
      </dsp:txBody>
      <dsp:txXfrm>
        <a:off x="3429001" y="914400"/>
        <a:ext cx="1962147" cy="680470"/>
      </dsp:txXfrm>
    </dsp:sp>
    <dsp:sp modelId="{7C6836F2-F29D-4A49-931F-43145723C7FB}">
      <dsp:nvSpPr>
        <dsp:cNvPr id="0" name=""/>
        <dsp:cNvSpPr/>
      </dsp:nvSpPr>
      <dsp:spPr>
        <a:xfrm>
          <a:off x="753" y="1911978"/>
          <a:ext cx="1510041" cy="755020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Accelerated Bridge Program</a:t>
          </a:r>
        </a:p>
      </dsp:txBody>
      <dsp:txXfrm>
        <a:off x="753" y="1911978"/>
        <a:ext cx="1510041" cy="755020"/>
      </dsp:txXfrm>
    </dsp:sp>
    <dsp:sp modelId="{5921914F-EB20-48D8-B4D3-3D4B071ADF85}">
      <dsp:nvSpPr>
        <dsp:cNvPr id="0" name=""/>
        <dsp:cNvSpPr/>
      </dsp:nvSpPr>
      <dsp:spPr>
        <a:xfrm>
          <a:off x="1827903" y="1911978"/>
          <a:ext cx="1510041" cy="755020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Bridge Preservation</a:t>
          </a:r>
        </a:p>
      </dsp:txBody>
      <dsp:txXfrm>
        <a:off x="1827903" y="1911978"/>
        <a:ext cx="1510041" cy="755020"/>
      </dsp:txXfrm>
    </dsp:sp>
    <dsp:sp modelId="{65422ED7-EB0E-479C-943A-A2D7461962B0}">
      <dsp:nvSpPr>
        <dsp:cNvPr id="0" name=""/>
        <dsp:cNvSpPr/>
      </dsp:nvSpPr>
      <dsp:spPr>
        <a:xfrm>
          <a:off x="3655054" y="1911978"/>
          <a:ext cx="1510041" cy="755020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Alternative Contracting</a:t>
          </a:r>
        </a:p>
      </dsp:txBody>
      <dsp:txXfrm>
        <a:off x="3655054" y="1911978"/>
        <a:ext cx="1510041" cy="755020"/>
      </dsp:txXfrm>
    </dsp:sp>
    <dsp:sp modelId="{53E77E0E-ED08-4AE0-B2B3-7634E112E691}">
      <dsp:nvSpPr>
        <dsp:cNvPr id="0" name=""/>
        <dsp:cNvSpPr/>
      </dsp:nvSpPr>
      <dsp:spPr>
        <a:xfrm>
          <a:off x="5482204" y="1911978"/>
          <a:ext cx="1510041" cy="755020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Conventional Project Design/Delivery</a:t>
          </a:r>
        </a:p>
      </dsp:txBody>
      <dsp:txXfrm>
        <a:off x="5482204" y="1911978"/>
        <a:ext cx="1510041" cy="755020"/>
      </dsp:txXfrm>
    </dsp:sp>
    <dsp:sp modelId="{97FCA640-C607-4EAC-B241-1D4A8601652E}">
      <dsp:nvSpPr>
        <dsp:cNvPr id="0" name=""/>
        <dsp:cNvSpPr/>
      </dsp:nvSpPr>
      <dsp:spPr>
        <a:xfrm>
          <a:off x="7309354" y="1911978"/>
          <a:ext cx="1510041" cy="755020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Project Initiation &amp; Innovation Team (PIIT)</a:t>
          </a:r>
        </a:p>
      </dsp:txBody>
      <dsp:txXfrm>
        <a:off x="7309354" y="1911978"/>
        <a:ext cx="1510041" cy="755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83824" y="0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A9AFED-4A67-416F-9EAB-8926DB6BB62E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6/21/2018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8829675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83824" y="8829675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20" rIns="9143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64A495-5B28-4DE5-9BF0-28EE57112AA7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446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8" tIns="46579" rIns="93168" bIns="46579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3824" y="0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8" tIns="46579" rIns="93168" bIns="46579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38655F5A-4CD8-40C7-85A0-B97B76DF1251}" type="datetime1">
              <a:rPr lang="en-US"/>
              <a:pPr lvl="0"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6590" y="4416427"/>
            <a:ext cx="5484820" cy="4183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8" tIns="46579" rIns="93168" bIns="46579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829675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8" tIns="46579" rIns="93168" bIns="46579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3824" y="8829675"/>
            <a:ext cx="2972588" cy="465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8" tIns="46579" rIns="93168" bIns="46579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E4C7FA5-1BFD-4306-B52D-7C6FB81C3E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12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0" y="4416426"/>
            <a:ext cx="5484820" cy="4422774"/>
          </a:xfrm>
        </p:spPr>
        <p:txBody>
          <a:bodyPr>
            <a:normAutofit/>
          </a:bodyPr>
          <a:lstStyle/>
          <a:p>
            <a:pPr defTabSz="948537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8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83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87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62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40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321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6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55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01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524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6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979B3-634C-48C1-9CA6-7CC6CB05778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56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982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26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12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3D7C-201E-45EB-A74D-113ED5B788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7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3D7C-201E-45EB-A74D-113ED5B788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17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7FA5-1BFD-4306-B52D-7C6FB81C3E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564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7FA5-1BFD-4306-B52D-7C6FB81C3E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66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7FA5-1BFD-4306-B52D-7C6FB81C3E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79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AD802-3DA4-40F9-BF19-AE1258965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521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7FA5-1BFD-4306-B52D-7C6FB81C3E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8537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3D9FB-E7DE-4692-964B-17DC1D731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363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483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12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46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92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9EC71-5C52-4405-831D-FF21D5655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157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7FA5-1BFD-4306-B52D-7C6FB81C3E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98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80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7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AB27-AB45-4399-89BF-51E772C389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8724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EAB27-AB45-4399-89BF-51E772C389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4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67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97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812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032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701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6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021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1E980-E425-4E86-BEE0-CA49A45CC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1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78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7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7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037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52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524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118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945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39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197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805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827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433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9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3D9FB-E7DE-4692-964B-17DC1D731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7581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113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E4C7FA5-1BFD-4306-B52D-7C6FB81C3E4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159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979B3-634C-48C1-9CA6-7CC6CB057783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358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979B3-634C-48C1-9CA6-7CC6CB05778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2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37" eaLnBrk="0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D9FB-E7DE-4692-964B-17DC1D731AE8}" type="slidenum">
              <a:rPr smtClean="0"/>
              <a:p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12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FA9F2C-C035-41E3-A3EB-951F314FA0C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91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979B3-634C-48C1-9CA6-7CC6CB05778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2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228600" y="1524000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0" indent="228600">
              <a:defRPr sz="2400" b="0" i="0">
                <a:latin typeface="Franklin Gothic Book" panose="020B0503020102020204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Franklin Gothic Book" pitchFamily="34" charset="0"/>
              <a:buChar char="–"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Wingdings" pitchFamily="2" charset="2"/>
              <a:buChar char="§"/>
              <a:defRPr sz="2000" b="0" i="0">
                <a:latin typeface="Franklin Gothic Book" panose="020B0503020102020204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buFont typeface="Lucida Grande"/>
              <a:buChar char="»"/>
              <a:defRPr sz="1800" b="0" i="0">
                <a:latin typeface="Franklin Gothic Book" panose="020B0503020102020204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Franklin Gothic Book" panose="020B0503020102020204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5664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second line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Book,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209818618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second line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prstClr val="black">
                    <a:lumMod val="75000"/>
                  </a:prstClr>
                </a:solidFill>
                <a:cs typeface="Arial" pitchFamily="34" charset="0"/>
              </a:rPr>
              <a:t> </a:t>
            </a:r>
            <a:fld id="{10DE4485-A0E1-41F7-AC9F-B59C2DFC6A32}" type="slidenum">
              <a:rPr lang="en-US" sz="1000" smtClean="0">
                <a:solidFill>
                  <a:prstClr val="black">
                    <a:lumMod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5740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30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228600" y="1524000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0" indent="228600">
              <a:defRPr sz="2400" b="0" i="0">
                <a:latin typeface="Arial" panose="020B0604020202020204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Franklin Gothic Book" pitchFamily="34" charset="0"/>
              <a:buChar char="–"/>
              <a:defRPr sz="2200" b="0" i="0">
                <a:latin typeface="Arial" panose="020B0604020202020204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Wingdings" pitchFamily="2" charset="2"/>
              <a:buChar char="§"/>
              <a:defRPr sz="2000" b="0" i="0">
                <a:latin typeface="Arial" panose="020B0604020202020204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buFont typeface="Lucida Grande"/>
              <a:buChar char="»"/>
              <a:defRPr sz="1800" b="0" i="0">
                <a:latin typeface="Arial" panose="020B0604020202020204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Arial" panose="020B0604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5664304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Arial" panose="020B06040202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Arial" panose="020B06040202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 baseline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8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Arial" panose="020B06040202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Arial" panose="020B06040202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1524000"/>
            <a:ext cx="8534400" cy="45720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="0" i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plain paragraph style</a:t>
            </a:r>
          </a:p>
        </p:txBody>
      </p:sp>
      <p:sp>
        <p:nvSpPr>
          <p:cNvPr id="6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97576792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97576792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second line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Franklin Gothic Book" panose="020B05030201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Franklin Gothic Book" panose="020B05030201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 baseline="0"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8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Franklin Gothic Book" panose="020B05030201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Franklin Gothic Book" panose="020B05030201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335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1625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305800" y="6438900"/>
            <a:ext cx="533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| 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 algn="l">
                <a:defRPr/>
              </a:pPr>
              <a:t>‹#›</a:t>
            </a:fld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benjamin.irwin.ctr\Desktop\SHRP2 Documents\Graphics Files\Approved Logos\SHRP2_Logo_Final_H_NoTag_RGB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24335"/>
            <a:ext cx="1447800" cy="26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096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808299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152400" y="1361301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231775" indent="-231775">
              <a:defRPr sz="2400" b="0" i="0">
                <a:latin typeface="Arial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rgbClr val="F3901D"/>
              </a:buClr>
              <a:buFont typeface="Franklin Gothic Book" pitchFamily="34" charset="0"/>
              <a:buChar char="–"/>
              <a:defRPr sz="2200" b="0" i="0">
                <a:latin typeface="Arial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Arial" pitchFamily="34" charset="0"/>
              <a:buChar char="•"/>
              <a:defRPr sz="2000" b="0" i="0">
                <a:latin typeface="Arial" pitchFamily="34" charset="0"/>
                <a:cs typeface="Arial" pitchFamily="34" charset="0"/>
              </a:defRPr>
            </a:lvl3pPr>
            <a:lvl4pPr marL="1188720" indent="-228600">
              <a:spcBef>
                <a:spcPts val="300"/>
              </a:spcBef>
              <a:buFont typeface="Symbol" pitchFamily="18" charset="2"/>
              <a:buChar char=""/>
              <a:defRPr sz="1800" b="0" i="0">
                <a:latin typeface="Arial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FranklinGotMdITC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06866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resentation_header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587" y="247841"/>
            <a:ext cx="8153400" cy="762000"/>
          </a:xfrm>
        </p:spPr>
        <p:txBody>
          <a:bodyPr/>
          <a:lstStyle>
            <a:lvl1pPr algn="l">
              <a:defRPr sz="3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6544887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B36CDA-6B10-4A35-99E3-D54294E8CE73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529908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5530851" y="6189663"/>
            <a:ext cx="31781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4" y="1444488"/>
            <a:ext cx="8772939" cy="478403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655320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5D9F33-5F55-45C4-87CB-747B70BC7555}" type="slidenum">
              <a:rPr lang="en-US">
                <a:solidFill>
                  <a:prstClr val="black"/>
                </a:solidFill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096664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82678326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second line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5636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1" y="1373188"/>
            <a:ext cx="8226425" cy="411321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685800" indent="-342900">
              <a:buSzPct val="70000"/>
              <a:buFont typeface="Calibri" pitchFamily="34" charset="0"/>
              <a:buChar char="−"/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0D40F-D59D-43A9-B6CE-A9C9B22D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84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0D40F-D59D-43A9-B6CE-A9C9B22D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9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1524000"/>
            <a:ext cx="8534400" cy="45720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="0" i="0"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plain paragraph style</a:t>
            </a:r>
          </a:p>
        </p:txBody>
      </p:sp>
      <p:sp>
        <p:nvSpPr>
          <p:cNvPr id="6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0D40F-D59D-43A9-B6CE-A9C9B22D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78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0D40F-D59D-43A9-B6CE-A9C9B22D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60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4109736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152400" y="1361301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231775" indent="-231775">
              <a:defRPr sz="2400" b="0" i="0">
                <a:latin typeface="Arial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rgbClr val="F3901D"/>
              </a:buClr>
              <a:buFont typeface="Franklin Gothic Book" pitchFamily="34" charset="0"/>
              <a:buChar char="–"/>
              <a:defRPr sz="2200" b="0" i="0">
                <a:latin typeface="Arial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Arial" pitchFamily="34" charset="0"/>
              <a:buChar char="•"/>
              <a:defRPr sz="2000" b="0" i="0">
                <a:latin typeface="Arial" pitchFamily="34" charset="0"/>
                <a:cs typeface="Arial" pitchFamily="34" charset="0"/>
              </a:defRPr>
            </a:lvl3pPr>
            <a:lvl4pPr marL="1188720" indent="-228600">
              <a:spcBef>
                <a:spcPts val="300"/>
              </a:spcBef>
              <a:buFont typeface="Symbol" pitchFamily="18" charset="2"/>
              <a:buChar char=""/>
              <a:defRPr sz="1800" b="0" i="0">
                <a:latin typeface="Arial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FranklinGotMdITC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7536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" y="2946402"/>
            <a:ext cx="91265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6519863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520D0-88D1-4890-8507-BA4E7F8D290F}" type="slidenum">
              <a:rPr lang="en-US">
                <a:solidFill>
                  <a:prstClr val="black"/>
                </a:solidFill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980432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resentation_header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587" y="247841"/>
            <a:ext cx="8153400" cy="762000"/>
          </a:xfrm>
        </p:spPr>
        <p:txBody>
          <a:bodyPr/>
          <a:lstStyle>
            <a:lvl1pPr algn="l">
              <a:defRPr sz="3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6544887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B36CDA-6B10-4A35-99E3-D54294E8CE73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418540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5530851" y="6189663"/>
            <a:ext cx="31781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4" y="1444488"/>
            <a:ext cx="8772939" cy="478403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655320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5D9F33-5F55-45C4-87CB-747B70BC7555}" type="slidenum">
              <a:rPr lang="en-US">
                <a:solidFill>
                  <a:prstClr val="black"/>
                </a:solidFill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936405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9144000" cy="6094413"/>
            <a:chOff x="0" y="0"/>
            <a:chExt cx="9144000" cy="6094413"/>
          </a:xfrm>
        </p:grpSpPr>
        <p:pic>
          <p:nvPicPr>
            <p:cNvPr id="2" name="Picture 7"/>
            <p:cNvPicPr>
              <a:picLocks noChangeAspect="1" noChangeArrowheads="1"/>
            </p:cNvPicPr>
            <p:nvPr userDrawn="1"/>
          </p:nvPicPr>
          <p:blipFill>
            <a:blip r:embed="rId2"/>
            <a:srcRect b="13438"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76333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EDC28-2638-4A12-BBD6-4CB49F259F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presentation_header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392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9C7F-5F8E-40BD-A660-D104CC0AAA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0434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861574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F05E1-9FFF-4E64-8633-4D199A338B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presentation_header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1704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esentation_header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58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F6BD8-9522-453F-9DDF-F61CE6D121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4156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resentation_header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58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1D4B3-17E0-4844-8D5C-7176FD327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5626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sentation_header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58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B4299-707F-4FCF-82DC-CF4AB1A7F8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6542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3996C-A67D-4F4E-B5C6-DDCC96831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4283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4CA1-44CD-4506-BE87-4746E3940C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237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B4563-15DC-4001-BB5E-1DD9CDB99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0708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esentation_header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58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443EE-5ECF-4D28-BD35-DDA500C45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590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19A95-8152-4DF1-B9BB-447CAF16C7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4403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ull-out quote/fac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73749"/>
            <a:ext cx="9144000" cy="903770"/>
          </a:xfrm>
          <a:solidFill>
            <a:schemeClr val="bg1">
              <a:alpha val="80000"/>
            </a:schemeClr>
          </a:solidFill>
        </p:spPr>
        <p:txBody>
          <a:bodyPr tIns="0" anchor="ctr"/>
          <a:lstStyle>
            <a:lvl1pPr marL="457200" indent="-287338" algn="ctr">
              <a:buClr>
                <a:schemeClr val="tx1">
                  <a:lumMod val="50000"/>
                  <a:lumOff val="50000"/>
                </a:schemeClr>
              </a:buClr>
              <a:buNone/>
              <a:defRPr sz="2400" b="0" baseline="0">
                <a:solidFill>
                  <a:schemeClr val="tx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3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4CFF2-C89D-44A1-8B44-22A49A61BEA8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02D1D-AC02-40D9-B90E-5CB7817C1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86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itle and content - no photo, A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631825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7780712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172200"/>
            <a:ext cx="1524000" cy="5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775"/>
          <a:stretch/>
        </p:blipFill>
        <p:spPr>
          <a:xfrm>
            <a:off x="-1" y="-21265"/>
            <a:ext cx="9144001" cy="1372191"/>
          </a:xfrm>
          <a:prstGeom prst="rect">
            <a:avLst/>
          </a:prstGeom>
        </p:spPr>
      </p:pic>
      <p:pic>
        <p:nvPicPr>
          <p:cNvPr id="6" name="Picture 5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79" y="5715000"/>
            <a:ext cx="2667970" cy="6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767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second line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228600" y="1524000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0" indent="228600">
              <a:defRPr sz="2400" b="0" i="0">
                <a:latin typeface="Franklin Gothic Book" panose="020B0503020102020204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Franklin Gothic Book" pitchFamily="34" charset="0"/>
              <a:buChar char="–"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Wingdings" pitchFamily="2" charset="2"/>
              <a:buChar char="§"/>
              <a:defRPr sz="2000" b="0" i="0">
                <a:latin typeface="Franklin Gothic Book" panose="020B0503020102020204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buFont typeface="Lucida Grande"/>
              <a:buChar char="»"/>
              <a:defRPr sz="1800" b="0" i="0">
                <a:latin typeface="Franklin Gothic Book" panose="020B0503020102020204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Franklin Gothic Book" panose="020B0503020102020204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56643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Franklin Gothic Book" panose="020B05030201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Franklin Gothic Book" panose="020B05030201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 baseline="0"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8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Franklin Gothic Book" panose="020B05030201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Franklin Gothic Book" panose="020B05030201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Franklin Gothic Book" panose="020B05030201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1524000"/>
            <a:ext cx="8534400" cy="45720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="0" i="0"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plain paragraph style</a:t>
            </a:r>
          </a:p>
        </p:txBody>
      </p:sp>
      <p:sp>
        <p:nvSpPr>
          <p:cNvPr id="6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861574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228600" y="1524000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231775" indent="-231775">
              <a:defRPr sz="2400" b="0" i="0">
                <a:latin typeface="Arial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rgbClr val="F3901D"/>
              </a:buClr>
              <a:buFont typeface="Franklin Gothic Book" pitchFamily="34" charset="0"/>
              <a:buChar char="–"/>
              <a:defRPr sz="2200" b="0" i="0">
                <a:latin typeface="Arial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Arial" pitchFamily="34" charset="0"/>
              <a:buChar char="•"/>
              <a:defRPr sz="2000" b="0" i="0">
                <a:latin typeface="Arial" pitchFamily="34" charset="0"/>
                <a:cs typeface="Arial" pitchFamily="34" charset="0"/>
              </a:defRPr>
            </a:lvl3pPr>
            <a:lvl4pPr marL="1188720" indent="-228600">
              <a:spcBef>
                <a:spcPts val="300"/>
              </a:spcBef>
              <a:buFont typeface="Symbol" pitchFamily="18" charset="2"/>
              <a:buChar char=""/>
              <a:defRPr sz="1800" b="0" i="0">
                <a:latin typeface="Arial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FranklinGotMdITC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44281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Book,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2098186187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second line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prstClr val="black">
                    <a:lumMod val="75000"/>
                  </a:prstClr>
                </a:solidFill>
                <a:cs typeface="Arial" pitchFamily="34" charset="0"/>
              </a:rPr>
              <a:t> </a:t>
            </a:r>
            <a:fld id="{10DE4485-A0E1-41F7-AC9F-B59C2DFC6A32}" type="slidenum">
              <a:rPr lang="en-US" sz="1000" smtClean="0">
                <a:solidFill>
                  <a:prstClr val="black">
                    <a:lumMod val="75000"/>
                  </a:prstClr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5740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72C2A30-A95B-431D-8590-C06624545FEB}" type="datetime1">
              <a:rPr lang="en-US" smtClean="0"/>
              <a:pPr>
                <a:defRPr/>
              </a:pPr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Interagency Leadership Team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673A0B-059F-45D9-9AFF-1ED1A71962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33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302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228600" y="1524000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0" indent="228600">
              <a:defRPr sz="2400" b="0" i="0">
                <a:latin typeface="Arial" panose="020B0604020202020204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Franklin Gothic Book" pitchFamily="34" charset="0"/>
              <a:buChar char="–"/>
              <a:defRPr sz="2200" b="0" i="0">
                <a:latin typeface="Arial" panose="020B0604020202020204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Wingdings" pitchFamily="2" charset="2"/>
              <a:buChar char="§"/>
              <a:defRPr sz="2000" b="0" i="0">
                <a:latin typeface="Arial" panose="020B0604020202020204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buFont typeface="Lucida Grande"/>
              <a:buChar char="»"/>
              <a:defRPr sz="1800" b="0" i="0">
                <a:latin typeface="Arial" panose="020B0604020202020204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Arial" panose="020B0604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56643041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Arial" panose="020B06040202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Arial" panose="020B06040202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 baseline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1676400"/>
            <a:ext cx="38862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i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b="0" i="0" dirty="0"/>
              <a:t>Click to edit subtitle</a:t>
            </a:r>
            <a:endParaRPr lang="en-US" dirty="0"/>
          </a:p>
        </p:txBody>
      </p:sp>
      <p:sp>
        <p:nvSpPr>
          <p:cNvPr id="28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2362200"/>
            <a:ext cx="3886200" cy="3352800"/>
          </a:xfrm>
          <a:prstGeom prst="rect">
            <a:avLst/>
          </a:prstGeom>
        </p:spPr>
        <p:txBody>
          <a:bodyPr vert="horz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sz="2200" b="0" i="0">
                <a:latin typeface="Arial" panose="020B0604020202020204" pitchFamily="34" charset="0"/>
                <a:cs typeface="Arial" pitchFamily="34" charset="0"/>
              </a:defRPr>
            </a:lvl2pPr>
            <a:lvl3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–"/>
              <a:tabLst>
                <a:tab pos="685800" algn="l"/>
              </a:tabLst>
              <a:defRPr sz="2000" b="0" i="0">
                <a:latin typeface="Arial" panose="020B0604020202020204" pitchFamily="34" charset="0"/>
                <a:cs typeface="Arial" pitchFamily="34" charset="0"/>
              </a:defRPr>
            </a:lvl3pPr>
            <a:lvl4pPr marL="9715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»"/>
              <a:tabLst/>
              <a:defRPr sz="1800" b="0" i="0">
                <a:latin typeface="Arial" panose="020B0604020202020204" pitchFamily="34" charset="0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/>
              <a:buChar char="•"/>
              <a:tabLst/>
              <a:defRPr b="0" i="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bullet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1524000"/>
            <a:ext cx="8534400" cy="45720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="0" i="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plain paragraph style</a:t>
            </a:r>
          </a:p>
        </p:txBody>
      </p:sp>
      <p:sp>
        <p:nvSpPr>
          <p:cNvPr id="6" name="Title Placeholder 18"/>
          <p:cNvSpPr>
            <a:spLocks noGrp="1"/>
          </p:cNvSpPr>
          <p:nvPr>
            <p:ph type="title" hasCustomPrompt="1"/>
          </p:nvPr>
        </p:nvSpPr>
        <p:spPr>
          <a:xfrm>
            <a:off x="152400" y="15240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dirty="0">
                <a:solidFill>
                  <a:schemeClr val="bg1"/>
                </a:solidFill>
                <a:latin typeface="Franklin Gothic Book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Franklin Gothic Book"/>
              </a:rPr>
              <a:t>Click to edit title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975767920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975767920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second line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33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0059A3-348A-4F53-AB82-2B528B5B0E66}" type="datetime1">
              <a:rPr lang="en-US" smtClean="0"/>
              <a:pPr>
                <a:defRPr/>
              </a:pPr>
              <a:t>6/21/2018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Interagency Leadership Team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2052B6-B990-4BA0-AAB5-9A2456BB86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0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228600" y="1524000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231775" indent="-231775">
              <a:defRPr sz="2400" b="0" i="0">
                <a:latin typeface="Arial" pitchFamily="34" charset="0"/>
                <a:cs typeface="Arial" pitchFamily="34" charset="0"/>
              </a:defRPr>
            </a:lvl1pPr>
            <a:lvl2pPr marL="571500" indent="-285750">
              <a:lnSpc>
                <a:spcPct val="100000"/>
              </a:lnSpc>
              <a:spcBef>
                <a:spcPts val="0"/>
              </a:spcBef>
              <a:buClr>
                <a:srgbClr val="F3901D"/>
              </a:buClr>
              <a:buFont typeface="Franklin Gothic Book" pitchFamily="34" charset="0"/>
              <a:buChar char="–"/>
              <a:defRPr sz="2200" b="0" i="0">
                <a:latin typeface="Arial" pitchFamily="34" charset="0"/>
                <a:cs typeface="Arial" pitchFamily="34" charset="0"/>
              </a:defRPr>
            </a:lvl2pPr>
            <a:lvl3pPr marL="857250" indent="-285750">
              <a:spcBef>
                <a:spcPts val="300"/>
              </a:spcBef>
              <a:buFont typeface="Arial" pitchFamily="34" charset="0"/>
              <a:buChar char="•"/>
              <a:defRPr sz="2000" b="0" i="0">
                <a:latin typeface="Arial" pitchFamily="34" charset="0"/>
                <a:cs typeface="Arial" pitchFamily="34" charset="0"/>
              </a:defRPr>
            </a:lvl3pPr>
            <a:lvl4pPr marL="1188720" indent="-228600">
              <a:spcBef>
                <a:spcPts val="300"/>
              </a:spcBef>
              <a:buFont typeface="Symbol" pitchFamily="18" charset="2"/>
              <a:buChar char=""/>
              <a:defRPr sz="1800" b="0" i="0">
                <a:latin typeface="Arial" pitchFamily="34" charset="0"/>
                <a:cs typeface="Arial" pitchFamily="34" charset="0"/>
              </a:defRPr>
            </a:lvl4pPr>
            <a:lvl5pPr>
              <a:spcBef>
                <a:spcPts val="400"/>
              </a:spcBef>
              <a:defRPr b="0" i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7" descr="presentation_header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FranklinGotMdITC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4428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2514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Franklin Gothic Book" pitchFamily="34" charset="0"/>
              </a:defRPr>
            </a:lvl1pPr>
          </a:lstStyle>
          <a:p>
            <a:r>
              <a:rPr lang="en-US" dirty="0"/>
              <a:t>Title: Franklin Gothic Booth, 32 pt., Black,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429000"/>
            <a:ext cx="7315200" cy="9144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9757679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10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theme" Target="../theme/theme14.xml"/><Relationship Id="rId9" Type="http://schemas.openxmlformats.org/officeDocument/2006/relationships/image" Target="../media/image7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theme" Target="../theme/theme16.xml"/><Relationship Id="rId9" Type="http://schemas.openxmlformats.org/officeDocument/2006/relationships/image" Target="../media/image7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heme" Target="../theme/them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theme" Target="../theme/theme3.xml"/><Relationship Id="rId9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theme" Target="../theme/theme5.xml"/><Relationship Id="rId9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heme" Target="../theme/theme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resentation_heade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305800" y="6438900"/>
            <a:ext cx="533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| 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 algn="l">
                <a:defRPr/>
              </a:pPr>
              <a:t>‹#›</a:t>
            </a:fld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benjamin.irwin.ctr\Desktop\SHRP2 Documents\Graphics Files\Approved Logos\SHRP2_Logo_Final_H_NoTag_RGB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24335"/>
            <a:ext cx="1447800" cy="26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57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8" r:id="rId4"/>
    <p:sldLayoutId id="2147483719" r:id="rId5"/>
    <p:sldLayoutId id="2147483721" r:id="rId6"/>
    <p:sldLayoutId id="2147483722" r:id="rId7"/>
    <p:sldLayoutId id="2147483666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228600" algn="l" defTabSz="914400" rtl="0" eaLnBrk="1" latinLnBrk="0" hangingPunct="1">
        <a:lnSpc>
          <a:spcPct val="100000"/>
        </a:lnSpc>
        <a:spcBef>
          <a:spcPts val="600"/>
        </a:spcBef>
        <a:buClr>
          <a:srgbClr val="F3901D"/>
        </a:buClr>
        <a:buFont typeface="Arial" pitchFamily="34" charset="0"/>
        <a:buChar char="•"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ct val="20000"/>
        </a:spcBef>
        <a:buFontTx/>
        <a:buNone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921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228600" algn="l" defTabSz="914400" rtl="0" eaLnBrk="1" latinLnBrk="0" hangingPunct="1">
        <a:spcBef>
          <a:spcPts val="600"/>
        </a:spcBef>
        <a:buClr>
          <a:srgbClr val="F3901D"/>
        </a:buClr>
        <a:buFont typeface="Courier New" pitchFamily="49" charset="0"/>
        <a:buChar char="»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00200" indent="-2286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814452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6047528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6101416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79" y="6076416"/>
            <a:ext cx="2667970" cy="6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4675567" y="1328719"/>
            <a:ext cx="4754246" cy="404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r>
              <a:rPr lang="en-US" sz="3200" b="0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C19: Expediting Project Delivery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58" y="-21265"/>
            <a:ext cx="9269757" cy="13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3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esentation_header.gif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125854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0DB0F-C051-4296-BDF7-2BDB3DD55F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9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ransition spd="med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GotMdITC"/>
          <a:ea typeface="ＭＳ Ｐゴシック" pitchFamily="64" charset="-128"/>
          <a:cs typeface="FranklinGotMdIT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GotMdITC" pitchFamily="64" charset="0"/>
          <a:ea typeface="ＭＳ Ｐゴシック" pitchFamily="64" charset="-128"/>
          <a:cs typeface="FranklinGotMdITC" pitchFamily="6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GotMdITC" pitchFamily="64" charset="0"/>
          <a:ea typeface="ＭＳ Ｐゴシック" pitchFamily="64" charset="-128"/>
          <a:cs typeface="FranklinGotMdITC" pitchFamily="6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GotMdITC" pitchFamily="64" charset="0"/>
          <a:ea typeface="ＭＳ Ｐゴシック" pitchFamily="64" charset="-128"/>
          <a:cs typeface="FranklinGotMdITC" pitchFamily="6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GotMdITC" pitchFamily="64" charset="0"/>
          <a:ea typeface="ＭＳ Ｐゴシック" pitchFamily="64" charset="-128"/>
          <a:cs typeface="FranklinGotMdITC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64" charset="-128"/>
          <a:cs typeface="ＭＳ Ｐゴシック" pitchFamily="6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6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6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6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6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371600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666140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5720030"/>
            <a:ext cx="1621374" cy="620352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0"/>
            <a:ext cx="9120673" cy="1191768"/>
          </a:xfrm>
          <a:prstGeom prst="rect">
            <a:avLst/>
          </a:prstGeom>
        </p:spPr>
      </p:pic>
      <p:sp>
        <p:nvSpPr>
          <p:cNvPr id="12" name="Title Placeholder 1"/>
          <p:cNvSpPr txBox="1">
            <a:spLocks/>
          </p:cNvSpPr>
          <p:nvPr userDrawn="1"/>
        </p:nvSpPr>
        <p:spPr>
          <a:xfrm>
            <a:off x="4675567" y="1328719"/>
            <a:ext cx="4754246" cy="404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r>
              <a:rPr lang="en-US" b="0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C19: Expediting Project Delivery</a:t>
            </a:r>
          </a:p>
        </p:txBody>
      </p:sp>
    </p:spTree>
    <p:extLst>
      <p:ext uri="{BB962C8B-B14F-4D97-AF65-F5344CB8AC3E}">
        <p14:creationId xmlns:p14="http://schemas.microsoft.com/office/powerpoint/2010/main" val="299529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resentation_header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305800" y="6438900"/>
            <a:ext cx="533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| 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 algn="l">
                <a:defRPr/>
              </a:pPr>
              <a:t>‹#›</a:t>
            </a:fld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benjamin.irwin.ctr\Desktop\SHRP2 Documents\Graphics Files\Approved Logos\SHRP2_Logo_Final_H_NoTag_RGB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24335"/>
            <a:ext cx="1447800" cy="26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57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228600" algn="l" defTabSz="914400" rtl="0" eaLnBrk="1" latinLnBrk="0" hangingPunct="1">
        <a:lnSpc>
          <a:spcPct val="100000"/>
        </a:lnSpc>
        <a:spcBef>
          <a:spcPts val="600"/>
        </a:spcBef>
        <a:buClr>
          <a:srgbClr val="F3901D"/>
        </a:buClr>
        <a:buFont typeface="Arial" pitchFamily="34" charset="0"/>
        <a:buChar char="•"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ct val="20000"/>
        </a:spcBef>
        <a:buFontTx/>
        <a:buNone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921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228600" algn="l" defTabSz="914400" rtl="0" eaLnBrk="1" latinLnBrk="0" hangingPunct="1">
        <a:spcBef>
          <a:spcPts val="600"/>
        </a:spcBef>
        <a:buClr>
          <a:srgbClr val="F3901D"/>
        </a:buClr>
        <a:buFont typeface="Courier New" pitchFamily="49" charset="0"/>
        <a:buChar char="»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00200" indent="-2286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752986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047526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6101416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24000"/>
            <a:ext cx="306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0"/>
            <a:ext cx="9120673" cy="11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6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resentation_header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305800" y="6438900"/>
            <a:ext cx="533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| 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 algn="l">
                <a:defRPr/>
              </a:pPr>
              <a:t>‹#›</a:t>
            </a:fld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benjamin.irwin.ctr\Desktop\SHRP2 Documents\Graphics Files\Approved Logos\SHRP2_Logo_Final_H_NoTag_RGB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24335"/>
            <a:ext cx="1447800" cy="26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57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228600" algn="l" defTabSz="914400" rtl="0" eaLnBrk="1" latinLnBrk="0" hangingPunct="1">
        <a:lnSpc>
          <a:spcPct val="100000"/>
        </a:lnSpc>
        <a:spcBef>
          <a:spcPts val="600"/>
        </a:spcBef>
        <a:buClr>
          <a:srgbClr val="F3901D"/>
        </a:buClr>
        <a:buFont typeface="Arial" pitchFamily="34" charset="0"/>
        <a:buChar char="•"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ct val="20000"/>
        </a:spcBef>
        <a:buFontTx/>
        <a:buNone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921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228600" algn="l" defTabSz="914400" rtl="0" eaLnBrk="1" latinLnBrk="0" hangingPunct="1">
        <a:spcBef>
          <a:spcPts val="600"/>
        </a:spcBef>
        <a:buClr>
          <a:srgbClr val="F3901D"/>
        </a:buClr>
        <a:buFont typeface="Courier New" pitchFamily="49" charset="0"/>
        <a:buChar char="»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00200" indent="-2286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752986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047526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6101416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24000"/>
            <a:ext cx="306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0"/>
            <a:ext cx="9120673" cy="11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371600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666140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5720030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371600"/>
            <a:ext cx="306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0"/>
            <a:ext cx="9120673" cy="11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752986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047526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6101416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24000"/>
            <a:ext cx="306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0"/>
            <a:ext cx="9120673" cy="11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6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resentation_header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305800" y="6438900"/>
            <a:ext cx="533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l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|  </a:t>
            </a:r>
            <a:fld id="{10DE4485-A0E1-41F7-AC9F-B59C2DFC6A32}" type="slidenum">
              <a:rPr lang="en-US" sz="1000" smtClean="0">
                <a:latin typeface="Arial" pitchFamily="34" charset="0"/>
                <a:cs typeface="Arial" pitchFamily="34" charset="0"/>
              </a:rPr>
              <a:pPr algn="l">
                <a:defRPr/>
              </a:pPr>
              <a:t>‹#›</a:t>
            </a:fld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benjamin.irwin.ctr\Desktop\SHRP2 Documents\Graphics Files\Approved Logos\SHRP2_Logo_Final_H_NoTag_RGB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24335"/>
            <a:ext cx="1447800" cy="26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57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228600" algn="l" defTabSz="914400" rtl="0" eaLnBrk="1" latinLnBrk="0" hangingPunct="1">
        <a:lnSpc>
          <a:spcPct val="100000"/>
        </a:lnSpc>
        <a:spcBef>
          <a:spcPts val="600"/>
        </a:spcBef>
        <a:buClr>
          <a:srgbClr val="F3901D"/>
        </a:buClr>
        <a:buFont typeface="Arial" pitchFamily="34" charset="0"/>
        <a:buChar char="•"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ct val="20000"/>
        </a:spcBef>
        <a:buFontTx/>
        <a:buNone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921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228600" algn="l" defTabSz="914400" rtl="0" eaLnBrk="1" latinLnBrk="0" hangingPunct="1">
        <a:spcBef>
          <a:spcPts val="600"/>
        </a:spcBef>
        <a:buClr>
          <a:srgbClr val="F3901D"/>
        </a:buClr>
        <a:buFont typeface="Courier New" pitchFamily="49" charset="0"/>
        <a:buChar char="»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00200" indent="-228600" algn="l" defTabSz="914400" rtl="0" eaLnBrk="1" latinLnBrk="0" hangingPunct="1">
        <a:spcBef>
          <a:spcPts val="600"/>
        </a:spcBef>
        <a:buClr>
          <a:srgbClr val="F3901D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752986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047526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6101416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24000"/>
            <a:ext cx="306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0"/>
            <a:ext cx="9120673" cy="11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resentation_header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+mn-lt"/>
                <a:ea typeface="ＭＳ Ｐゴシック" pitchFamily="6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D077B9-FD40-467D-9495-14942A47FB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ransition spd="med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effectLst/>
          <a:latin typeface="FranklinGotMdITC"/>
          <a:ea typeface="MS PGothic" pitchFamily="34" charset="-128"/>
          <a:cs typeface="FranklinGotMdITC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FranklinGotMdITC" pitchFamily="64" charset="0"/>
          <a:ea typeface="MS PGothic" pitchFamily="34" charset="-128"/>
          <a:cs typeface="FranklinGotMdITC" pitchFamily="6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FranklinGotMdITC" pitchFamily="64" charset="0"/>
          <a:ea typeface="MS PGothic" pitchFamily="34" charset="-128"/>
          <a:cs typeface="FranklinGotMdITC" pitchFamily="6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FranklinGotMdITC" pitchFamily="64" charset="0"/>
          <a:ea typeface="MS PGothic" pitchFamily="34" charset="-128"/>
          <a:cs typeface="FranklinGotMdITC" pitchFamily="6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FranklinGotMdITC" pitchFamily="64" charset="0"/>
          <a:ea typeface="MS PGothic" pitchFamily="34" charset="-128"/>
          <a:cs typeface="FranklinGotMdITC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</a:defRPr>
      </a:lvl9pPr>
    </p:titleStyle>
    <p:bodyStyle>
      <a:lvl1pPr marL="234950" indent="-2349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692150" indent="-2349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814452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6047528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6101416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79" y="6076416"/>
            <a:ext cx="2667970" cy="6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sp>
        <p:nvSpPr>
          <p:cNvPr id="17" name="Title Placeholder 1"/>
          <p:cNvSpPr txBox="1">
            <a:spLocks/>
          </p:cNvSpPr>
          <p:nvPr userDrawn="1"/>
        </p:nvSpPr>
        <p:spPr>
          <a:xfrm>
            <a:off x="4675567" y="1328719"/>
            <a:ext cx="4754246" cy="404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r>
              <a:rPr lang="en-US" b="0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C19: Expediting Project Delivery</a:t>
            </a:r>
          </a:p>
        </p:txBody>
      </p:sp>
    </p:spTree>
    <p:extLst>
      <p:ext uri="{BB962C8B-B14F-4D97-AF65-F5344CB8AC3E}">
        <p14:creationId xmlns:p14="http://schemas.microsoft.com/office/powerpoint/2010/main" val="49527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72964" y="1371600"/>
            <a:ext cx="6971036" cy="4646148"/>
            <a:chOff x="0" y="0"/>
            <a:chExt cx="9144000" cy="6094413"/>
          </a:xfrm>
        </p:grpSpPr>
        <p:pic>
          <p:nvPicPr>
            <p:cNvPr id="20" name="Picture 7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09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 userDrawn="1"/>
          </p:nvSpPr>
          <p:spPr>
            <a:xfrm>
              <a:off x="1143000" y="1828800"/>
              <a:ext cx="6781800" cy="990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590800" y="2741613"/>
              <a:ext cx="3810000" cy="685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048000" y="3351213"/>
              <a:ext cx="2667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 descr="FHWA 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666140"/>
            <a:ext cx="1767541" cy="720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88" y="5720030"/>
            <a:ext cx="1621374" cy="620352"/>
          </a:xfrm>
          <a:prstGeom prst="rect">
            <a:avLst/>
          </a:prstGeom>
        </p:spPr>
      </p:pic>
      <p:pic>
        <p:nvPicPr>
          <p:cNvPr id="8" name="Picture 7" descr="C:\Users\benjamin.irwin.ctr\Desktop\SHRP2 Documents\Graphics Files\Approved Logos\SHRP2_Logo_Final_H_Tag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371600"/>
            <a:ext cx="306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Title: Franklin Gothic Book, 32 pt., Black, Bold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0"/>
            <a:ext cx="9120673" cy="11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2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1">
              <a:lumMod val="50000"/>
            </a:schemeClr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469901" y="317500"/>
            <a:ext cx="82264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title text format</a:t>
            </a:r>
          </a:p>
        </p:txBody>
      </p:sp>
      <p:sp>
        <p:nvSpPr>
          <p:cNvPr id="4204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1" y="1255713"/>
            <a:ext cx="82264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0D40F-D59D-43A9-B6CE-A9C9B22D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6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2" r:id="rId3"/>
    <p:sldLayoutId id="2147483757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cap="all" baseline="0">
          <a:solidFill>
            <a:srgbClr val="BD2E2B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F2344"/>
          </a:solidFill>
          <a:latin typeface="Myriad Pro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0000"/>
        <a:buFont typeface="Arial" pitchFamily="34" charset="0"/>
        <a:buChar char="•"/>
        <a:defRPr sz="2400">
          <a:solidFill>
            <a:srgbClr val="5F5F5F"/>
          </a:solidFill>
          <a:latin typeface="Calibri" pitchFamily="34" charset="0"/>
          <a:ea typeface="+mn-ea"/>
          <a:cs typeface="Calibri" pitchFamily="34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defRPr sz="2100">
          <a:solidFill>
            <a:srgbClr val="5F5F5F"/>
          </a:solidFill>
          <a:latin typeface="Calibri" pitchFamily="34" charset="0"/>
          <a:cs typeface="Calibri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SzPct val="70000"/>
        <a:buChar char="•"/>
        <a:defRPr sz="1800">
          <a:solidFill>
            <a:srgbClr val="5F5F5F"/>
          </a:solidFill>
          <a:latin typeface="Calibri" pitchFamily="34" charset="0"/>
          <a:cs typeface="Calibri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defRPr sz="1500">
          <a:solidFill>
            <a:srgbClr val="5F5F5F"/>
          </a:solidFill>
          <a:latin typeface="Calibri" pitchFamily="34" charset="0"/>
          <a:cs typeface="Calibri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SzPct val="70000"/>
        <a:buChar char="»"/>
        <a:defRPr sz="1500">
          <a:solidFill>
            <a:srgbClr val="5F5F5F"/>
          </a:solidFill>
          <a:latin typeface="Calibri" pitchFamily="34" charset="0"/>
          <a:cs typeface="Calibri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J.Smelker@state.nm.us" TargetMode="External"/><Relationship Id="rId7" Type="http://schemas.openxmlformats.org/officeDocument/2006/relationships/hyperlink" Target="mailto:david.Williams@dot.gov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arlos.Figueroa@dot.gov" TargetMode="External"/><Relationship Id="rId5" Type="http://schemas.openxmlformats.org/officeDocument/2006/relationships/hyperlink" Target="mailto:kkurgan@aashto.org" TargetMode="External"/><Relationship Id="rId4" Type="http://schemas.openxmlformats.org/officeDocument/2006/relationships/hyperlink" Target="mailto:Laura.Stone@vermont.go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vironment.fhwa.dot.gov/strmlng/shrp2-c19/default.asp" TargetMode="External"/><Relationship Id="rId3" Type="http://schemas.openxmlformats.org/officeDocument/2006/relationships/hyperlink" Target="http://www.fhwa.dot.gov/GoSHRP2" TargetMode="External"/><Relationship Id="rId7" Type="http://schemas.openxmlformats.org/officeDocument/2006/relationships/hyperlink" Target="https://www.fhwa.dot.gov/GoSHRP2/Solutions/Renewal/R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hyperlink" Target="http://www.trb.org/SHRP2" TargetMode="External"/><Relationship Id="rId4" Type="http://schemas.openxmlformats.org/officeDocument/2006/relationships/hyperlink" Target="http://shrp2.transportation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Williams@dot.gov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mailto:kkurgan@aashto.org" TargetMode="External"/><Relationship Id="rId4" Type="http://schemas.openxmlformats.org/officeDocument/2006/relationships/hyperlink" Target="mailto:Carlos.Figueroa@dot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Expediting Project Delivery Webinar –            Improving Project Delivery Outcomes in Documentation and Construction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3810000"/>
            <a:ext cx="7315200" cy="1447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Kate Kurgan, AASHTO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Carlos Figueroa, FHWA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David Williams, FHWA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Michael Smelker, New Mexico DOT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Laura Stone, </a:t>
            </a:r>
            <a:r>
              <a:rPr lang="en-US" sz="2000" dirty="0" err="1"/>
              <a:t>VTrans</a:t>
            </a: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5562600" y="3522921"/>
            <a:ext cx="2514600" cy="51567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November 15, 2017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45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19278" r="-8717" b="5463"/>
          <a:stretch/>
        </p:blipFill>
        <p:spPr bwMode="auto">
          <a:xfrm>
            <a:off x="0" y="857250"/>
            <a:ext cx="9944100" cy="5163194"/>
          </a:xfrm>
          <a:prstGeom prst="rect">
            <a:avLst/>
          </a:prstGeom>
          <a:ln w="63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4572000" y="1600201"/>
            <a:ext cx="3257550" cy="248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/>
          <a:p>
            <a:pPr marL="0" marR="0" lvl="0" indent="0" algn="l" defTabSz="685800" rtl="0" eaLnBrk="1" fontAlgn="base" latinLnBrk="0" hangingPunct="1">
              <a:lnSpc>
                <a:spcPts val="2475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all" spc="0" normalizeH="0" baseline="0" noProof="0" dirty="0">
              <a:ln>
                <a:noFill/>
              </a:ln>
              <a:solidFill>
                <a:srgbClr val="777777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14" descr="http://communications.transportation.org/PublishingImages/NMDOT_logo%5B1%5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96846"/>
            <a:ext cx="875110" cy="124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84711" y="1620116"/>
            <a:ext cx="7332338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Integrating SHRP2 Into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NMDOT Projects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127590" y="5442094"/>
            <a:ext cx="9143999" cy="4627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Arial" pitchFamily="34" charset="0"/>
              <a:buChar char="•"/>
              <a:defRPr sz="3200">
                <a:solidFill>
                  <a:srgbClr val="5F5F5F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5F5F5F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400">
                <a:solidFill>
                  <a:srgbClr val="5F5F5F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000">
                <a:solidFill>
                  <a:srgbClr val="5F5F5F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0" y="5484247"/>
            <a:ext cx="2543338" cy="3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8" y="1974693"/>
            <a:ext cx="8011714" cy="3482579"/>
          </a:xfrm>
        </p:spPr>
        <p:txBody>
          <a:bodyPr/>
          <a:lstStyle/>
          <a:p>
            <a:pPr marL="342900" lvl="1" indent="0">
              <a:buNone/>
            </a:pPr>
            <a:r>
              <a:rPr lang="en-US" b="1" dirty="0"/>
              <a:t>Benefits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u="sng" dirty="0"/>
              <a:t>Early communication </a:t>
            </a:r>
            <a:r>
              <a:rPr lang="en-US" sz="1800" dirty="0"/>
              <a:t>in the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u="sng" dirty="0"/>
              <a:t>Early identification </a:t>
            </a:r>
            <a:r>
              <a:rPr lang="en-US" sz="1800" dirty="0"/>
              <a:t>of complexity based on needs of the specific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u="sng" dirty="0"/>
              <a:t>Early preparation </a:t>
            </a:r>
            <a:r>
              <a:rPr lang="en-US" sz="1800" dirty="0"/>
              <a:t>of the financials, schedule, and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Looking at </a:t>
            </a:r>
            <a:r>
              <a:rPr lang="en-US" sz="1800" u="sng" dirty="0"/>
              <a:t>context</a:t>
            </a:r>
            <a:r>
              <a:rPr lang="en-US" sz="1800" dirty="0"/>
              <a:t> and </a:t>
            </a:r>
            <a:r>
              <a:rPr lang="en-US" sz="1800" u="sng" dirty="0"/>
              <a:t>financing</a:t>
            </a:r>
            <a:r>
              <a:rPr lang="en-US" sz="1800" dirty="0"/>
              <a:t> as drivers of the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Earlier identification of </a:t>
            </a:r>
            <a:r>
              <a:rPr lang="en-US" sz="1800" u="sng" dirty="0"/>
              <a:t>critical success factors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Creates a </a:t>
            </a:r>
            <a:r>
              <a:rPr lang="en-US" sz="1800" u="sng" dirty="0"/>
              <a:t>realistic balance </a:t>
            </a:r>
            <a:r>
              <a:rPr lang="en-US" sz="1800" dirty="0"/>
              <a:t>between the </a:t>
            </a:r>
            <a:r>
              <a:rPr lang="en-US" sz="1800" u="sng" dirty="0"/>
              <a:t>available funding and scope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u="sng" dirty="0"/>
              <a:t>Reduces uncertainties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Develop </a:t>
            </a:r>
            <a:r>
              <a:rPr lang="en-US" sz="1800" u="sng" dirty="0"/>
              <a:t>project action plans and/or more defined scope report </a:t>
            </a:r>
            <a:r>
              <a:rPr lang="en-US" sz="1800" dirty="0"/>
              <a:t>for success	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4631" y="914400"/>
            <a:ext cx="7691561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Benefits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SHRP2?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3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8" y="1971653"/>
            <a:ext cx="8011714" cy="3482579"/>
          </a:xfrm>
        </p:spPr>
        <p:txBody>
          <a:bodyPr/>
          <a:lstStyle/>
          <a:p>
            <a:pPr marL="342900" lvl="1" indent="0">
              <a:buNone/>
            </a:pPr>
            <a:r>
              <a:rPr lang="en-US" b="1" dirty="0"/>
              <a:t>Round 1 Lead Adopter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Federal Lands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Georgia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Massachusetts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Michigan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New Mexico</a:t>
            </a:r>
          </a:p>
          <a:p>
            <a:pPr marL="342900" lvl="1" indent="0">
              <a:buNone/>
            </a:pPr>
            <a:r>
              <a:rPr lang="en-US" b="1" dirty="0"/>
              <a:t>Round 4 User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Alaska, Arizona, Iowa, New Hampshire, North Carolina, Washington, Wisconsin, Rhode Island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4631" y="914400"/>
            <a:ext cx="868936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have other 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States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incorporated 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SHRP2?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54919" y="1789270"/>
            <a:ext cx="4894445" cy="2952749"/>
            <a:chOff x="0" y="1666872"/>
            <a:chExt cx="9144000" cy="4810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6872"/>
              <a:ext cx="9144000" cy="4810127"/>
            </a:xfrm>
            <a:prstGeom prst="rect">
              <a:avLst/>
            </a:prstGeom>
          </p:spPr>
        </p:pic>
        <p:sp>
          <p:nvSpPr>
            <p:cNvPr id="9" name="5-Point Star 8"/>
            <p:cNvSpPr/>
            <p:nvPr/>
          </p:nvSpPr>
          <p:spPr>
            <a:xfrm>
              <a:off x="1905000" y="19812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1759527" y="32766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3505200" y="46482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6400800" y="44958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5943600" y="4939145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724400" y="32766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8229600" y="27432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8229600" y="2410691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8382000" y="32004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7086600" y="405808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410200" y="29718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6096000" y="2971800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1427018" y="5243945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2660822" y="4142673"/>
              <a:ext cx="304800" cy="3048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6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04665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58" y="1922022"/>
            <a:ext cx="8449580" cy="364215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Identify key project issues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Dimension rank and rating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Develop complexity map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Follow-up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Identify critical success factors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Identify key team members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Develop preliminary action plan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7691561" cy="695325"/>
          </a:xfrm>
        </p:spPr>
        <p:txBody>
          <a:bodyPr/>
          <a:lstStyle/>
          <a:p>
            <a:pPr lvl="0"/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3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8689368" cy="695325"/>
          </a:xfrm>
        </p:spPr>
        <p:txBody>
          <a:bodyPr/>
          <a:lstStyle/>
          <a:p>
            <a:pPr lvl="0"/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Key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/>
          <a:stretch/>
        </p:blipFill>
        <p:spPr>
          <a:xfrm>
            <a:off x="2560667" y="1700373"/>
            <a:ext cx="4022666" cy="4300377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75" y="1913450"/>
            <a:ext cx="8449580" cy="364215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Cost</a:t>
            </a:r>
            <a:r>
              <a:rPr lang="en-US" dirty="0"/>
              <a:t> – Factors that affect cost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Schedule</a:t>
            </a:r>
            <a:r>
              <a:rPr lang="en-US" dirty="0"/>
              <a:t> – Time requirements and constraints to achieve project delivery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Technical </a:t>
            </a:r>
            <a:r>
              <a:rPr lang="en-US" dirty="0"/>
              <a:t>– All technical aspects of a project, including engineering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Context</a:t>
            </a:r>
            <a:r>
              <a:rPr lang="en-US" dirty="0"/>
              <a:t> – External factors that can impact a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Financing </a:t>
            </a:r>
            <a:r>
              <a:rPr lang="en-US" dirty="0"/>
              <a:t>– How will the project be paid for, including constraints and timing of funding (cash flow)</a:t>
            </a:r>
          </a:p>
          <a:p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7691561" cy="695325"/>
          </a:xfrm>
        </p:spPr>
        <p:txBody>
          <a:bodyPr/>
          <a:lstStyle/>
          <a:p>
            <a:pPr lvl="0"/>
            <a:r>
              <a:rPr lang="en-US" sz="20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en-US" sz="20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Key Project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7691561" cy="695325"/>
          </a:xfrm>
        </p:spPr>
        <p:txBody>
          <a:bodyPr/>
          <a:lstStyle/>
          <a:p>
            <a:pPr lvl="0"/>
            <a:r>
              <a:rPr lang="en-US" sz="20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en-US" sz="20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Key Project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5" y="1700373"/>
            <a:ext cx="7182071" cy="4273757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13" y="1896305"/>
            <a:ext cx="8449580" cy="3642153"/>
          </a:xfrm>
        </p:spPr>
        <p:txBody>
          <a:bodyPr/>
          <a:lstStyle/>
          <a:p>
            <a:pPr marL="342900" lvl="1" indent="0">
              <a:buNone/>
            </a:pPr>
            <a:r>
              <a:rPr lang="en-US" dirty="0"/>
              <a:t>Create a statement explaining unique aspects of the project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Schedule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Technical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Context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Financing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4631" y="914400"/>
            <a:ext cx="7691561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Project</a:t>
            </a:r>
            <a:r>
              <a:rPr kumimoji="0" lang="en-US" sz="20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Definition – 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Identify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Key Project 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Issues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5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7691561" cy="695325"/>
          </a:xfrm>
        </p:spPr>
        <p:txBody>
          <a:bodyPr/>
          <a:lstStyle/>
          <a:p>
            <a:pPr lvl="0"/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Dimension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3484"/>
          <a:stretch/>
        </p:blipFill>
        <p:spPr>
          <a:xfrm>
            <a:off x="808853" y="2445419"/>
            <a:ext cx="7526295" cy="310414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92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7691561" cy="695325"/>
          </a:xfrm>
        </p:spPr>
        <p:txBody>
          <a:bodyPr/>
          <a:lstStyle/>
          <a:p>
            <a:pPr lvl="0"/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Dimension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9467"/>
          <a:stretch/>
        </p:blipFill>
        <p:spPr>
          <a:xfrm>
            <a:off x="672184" y="2124249"/>
            <a:ext cx="7799633" cy="333147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enjamin.irwin.ctr\Desktop\SHRP2 Research Art\renewal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2" y="3000375"/>
            <a:ext cx="7429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benjamin.irwin.ctr\Desktop\SHRP2 Research Art\safety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2" y="1707395"/>
            <a:ext cx="733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benjamin.irwin.ctr\Desktop\SHRP2 Research Art\reliability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11932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benjamin.irwin.ctr\Desktop\SHRP2 Research Art\capacity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286250"/>
            <a:ext cx="7524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1259059" y="1551388"/>
            <a:ext cx="7543801" cy="50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400" b="1" dirty="0"/>
              <a:t>Safety:</a:t>
            </a:r>
            <a:r>
              <a:rPr lang="en-US" sz="2400" dirty="0"/>
              <a:t>  Fostering safer driving through analysis of driver, roadway and vehicle factors in crashes, near crashes, and ordinary driving.</a:t>
            </a:r>
          </a:p>
          <a:p>
            <a:pPr marL="60325">
              <a:lnSpc>
                <a:spcPct val="80000"/>
              </a:lnSpc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400" b="1" dirty="0"/>
              <a:t>Renewal:</a:t>
            </a:r>
            <a:r>
              <a:rPr lang="en-US" sz="2400" dirty="0"/>
              <a:t>  Rapid maintenance and repair of the deteriorating infrastructure using already-available resources, innovations, and technologies.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400" b="1" dirty="0"/>
              <a:t>Capacity:</a:t>
            </a:r>
            <a:r>
              <a:rPr lang="en-US" sz="2400" dirty="0"/>
              <a:t>  Planning and designing a highway system that offers minimum disruption and meets the environmental, and economic needs of the community.</a:t>
            </a:r>
          </a:p>
          <a:p>
            <a:pPr marL="60325">
              <a:lnSpc>
                <a:spcPct val="80000"/>
              </a:lnSpc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400" b="1" dirty="0"/>
              <a:t>Reliability:</a:t>
            </a:r>
            <a:r>
              <a:rPr lang="en-US" sz="2400" dirty="0"/>
              <a:t>  Reducing congestion and creating more predictable travel times through better operations.</a:t>
            </a:r>
          </a:p>
          <a:p>
            <a:pPr marL="60325">
              <a:lnSpc>
                <a:spcPct val="80000"/>
              </a:lnSpc>
            </a:pPr>
            <a:endParaRPr lang="en-US" sz="2400" dirty="0"/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1524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effectLst/>
                <a:latin typeface="FranklinGotMdITC"/>
                <a:ea typeface="MS PGothic" pitchFamily="34" charset="-128"/>
                <a:cs typeface="FranklinGotMdIT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9pPr>
          </a:lstStyle>
          <a:p>
            <a:r>
              <a:rPr lang="en-US" sz="3200" kern="0" dirty="0"/>
              <a:t>SHRP2 &amp; Its Focus Areas</a:t>
            </a:r>
          </a:p>
        </p:txBody>
      </p:sp>
    </p:spTree>
    <p:extLst>
      <p:ext uri="{BB962C8B-B14F-4D97-AF65-F5344CB8AC3E}">
        <p14:creationId xmlns:p14="http://schemas.microsoft.com/office/powerpoint/2010/main" val="264999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8384569" cy="695325"/>
          </a:xfrm>
        </p:spPr>
        <p:txBody>
          <a:bodyPr/>
          <a:lstStyle/>
          <a:p>
            <a:pPr lvl="0"/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Ranks and Rating</a:t>
            </a:r>
            <a:endParaRPr lang="en-US" sz="3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r="33087" b="13111"/>
          <a:stretch/>
        </p:blipFill>
        <p:spPr>
          <a:xfrm>
            <a:off x="1495773" y="2142222"/>
            <a:ext cx="6152454" cy="3429001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9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8460769" cy="695325"/>
          </a:xfrm>
        </p:spPr>
        <p:txBody>
          <a:bodyPr/>
          <a:lstStyle/>
          <a:p>
            <a:pPr lvl="0"/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en-US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Complexity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24" y="1887141"/>
            <a:ext cx="4759152" cy="3915088"/>
          </a:xfrm>
          <a:prstGeom prst="rect">
            <a:avLst/>
          </a:prstGeom>
          <a:noFill/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90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32" y="1959014"/>
            <a:ext cx="8797526" cy="3540815"/>
          </a:xfrm>
        </p:spPr>
        <p:txBody>
          <a:bodyPr numCol="2"/>
          <a:lstStyle/>
          <a:p>
            <a:pPr>
              <a:buFont typeface="+mj-lt"/>
              <a:buAutoNum type="arabicPeriod"/>
            </a:pPr>
            <a:r>
              <a:rPr lang="en-US" sz="1800" dirty="0"/>
              <a:t>Incentivize project outcomes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Develop dispute resolution plans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Perform risk analysis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Identify critical permit issues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Special environmental reports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Evaluate off-site fabrication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Determine involvement of right-of-way and utilities</a:t>
            </a:r>
          </a:p>
          <a:p>
            <a:endParaRPr lang="en-US" sz="1800" dirty="0"/>
          </a:p>
          <a:p>
            <a:endParaRPr lang="en-US" sz="1800" dirty="0"/>
          </a:p>
          <a:p>
            <a:pPr>
              <a:buFont typeface="+mj-lt"/>
              <a:buAutoNum type="arabicPeriod" startAt="8"/>
            </a:pPr>
            <a:r>
              <a:rPr lang="en-US" sz="1800" dirty="0"/>
              <a:t>Design to budget</a:t>
            </a:r>
          </a:p>
          <a:p>
            <a:pPr>
              <a:buFont typeface="+mj-lt"/>
              <a:buAutoNum type="arabicPeriod" startAt="8"/>
            </a:pPr>
            <a:r>
              <a:rPr lang="en-US" sz="1800" dirty="0"/>
              <a:t>Co-locate team</a:t>
            </a:r>
          </a:p>
          <a:p>
            <a:pPr>
              <a:buFont typeface="+mj-lt"/>
              <a:buAutoNum type="arabicPeriod" startAt="8"/>
            </a:pPr>
            <a:r>
              <a:rPr lang="en-US" sz="1800" dirty="0"/>
              <a:t>Establish flexible design criteria</a:t>
            </a:r>
          </a:p>
          <a:p>
            <a:pPr>
              <a:buFont typeface="+mj-lt"/>
              <a:buAutoNum type="arabicPeriod" startAt="8"/>
            </a:pPr>
            <a:r>
              <a:rPr lang="en-US" sz="1800" dirty="0"/>
              <a:t>Evaluate flexible financing</a:t>
            </a:r>
          </a:p>
          <a:p>
            <a:pPr>
              <a:buFont typeface="+mj-lt"/>
              <a:buAutoNum type="arabicPeriod" startAt="8"/>
            </a:pPr>
            <a:r>
              <a:rPr lang="en-US" sz="1800" dirty="0"/>
              <a:t>Develop finance expenditure model</a:t>
            </a:r>
          </a:p>
          <a:p>
            <a:pPr>
              <a:buFont typeface="+mj-lt"/>
              <a:buAutoNum type="arabicPeriod" startAt="8"/>
            </a:pPr>
            <a:r>
              <a:rPr lang="en-US" sz="1800" dirty="0"/>
              <a:t>Establish public involvement plans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4631" y="914400"/>
            <a:ext cx="7691561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Project Definition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Tools/Solutions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smel01\Documents\SHRP\location m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8" t="10833" r="5115" b="20058"/>
          <a:stretch/>
        </p:blipFill>
        <p:spPr bwMode="auto">
          <a:xfrm>
            <a:off x="2677332" y="2141672"/>
            <a:ext cx="4086728" cy="289430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31710" y="3697906"/>
            <a:ext cx="1582307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 spc="-150">
                <a:ln/>
                <a:solidFill>
                  <a:schemeClr val="accent3"/>
                </a:solidFill>
                <a:latin typeface="+mj-lt"/>
                <a:cs typeface="Tahoma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13" normalizeH="0" baseline="0" noProof="0" dirty="0">
                <a:ln/>
                <a:solidFill>
                  <a:srgbClr val="825C26"/>
                </a:solidFill>
                <a:effectLst/>
                <a:uLnTx/>
                <a:uFillTx/>
                <a:latin typeface="Myriad Pro"/>
                <a:ea typeface="+mn-ea"/>
                <a:cs typeface="Tahoma" pitchFamily="34" charset="0"/>
              </a:rPr>
              <a:t>NM 15 Project Location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14551" y="4035683"/>
            <a:ext cx="1257301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 spc="-150">
                <a:ln/>
                <a:solidFill>
                  <a:schemeClr val="accent3"/>
                </a:solidFill>
                <a:latin typeface="+mj-lt"/>
                <a:cs typeface="Tahoma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13" normalizeH="0" baseline="0" noProof="0" dirty="0">
                <a:ln/>
                <a:solidFill>
                  <a:srgbClr val="825C26"/>
                </a:solidFill>
                <a:effectLst/>
                <a:uLnTx/>
                <a:uFillTx/>
                <a:latin typeface="Myriad Pro"/>
                <a:ea typeface="+mn-ea"/>
                <a:cs typeface="Tahoma" pitchFamily="34" charset="0"/>
              </a:rPr>
              <a:t>Silver  City , NM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1801" y="2857501"/>
            <a:ext cx="1257301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 spc="-150">
                <a:ln/>
                <a:solidFill>
                  <a:schemeClr val="accent3"/>
                </a:solidFill>
                <a:latin typeface="+mj-lt"/>
                <a:cs typeface="Tahoma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13" normalizeH="0" baseline="0" noProof="0" dirty="0">
                <a:ln/>
                <a:solidFill>
                  <a:srgbClr val="825C26"/>
                </a:solidFill>
                <a:effectLst/>
                <a:uLnTx/>
                <a:uFillTx/>
                <a:latin typeface="Myriad Pro"/>
                <a:ea typeface="+mn-ea"/>
                <a:cs typeface="Tahoma" pitchFamily="34" charset="0"/>
              </a:rPr>
              <a:t>Santa Fe, NM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7691561" cy="695325"/>
          </a:xfrm>
        </p:spPr>
        <p:txBody>
          <a:bodyPr/>
          <a:lstStyle/>
          <a:p>
            <a:pPr lvl="0"/>
            <a:r>
              <a:rPr lang="en-US" sz="30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Map</a:t>
            </a:r>
            <a:endParaRPr lang="en-US" sz="3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40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127" name="Picture 7" descr="E:\1100810 Aerial Image of Project Lim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3" y="1930196"/>
            <a:ext cx="4272298" cy="37719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41912" y="3991192"/>
            <a:ext cx="1582307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 spc="-150">
                <a:ln/>
                <a:solidFill>
                  <a:schemeClr val="accent3"/>
                </a:solidFill>
                <a:latin typeface="+mj-lt"/>
                <a:cs typeface="Tahoma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13" normalizeH="0" baseline="0" noProof="0" dirty="0">
                <a:ln/>
                <a:solidFill>
                  <a:srgbClr val="825C26"/>
                </a:solidFill>
                <a:effectLst/>
                <a:uLnTx/>
                <a:uFillTx/>
                <a:latin typeface="Myriad Pro"/>
                <a:ea typeface="+mn-ea"/>
                <a:cs typeface="Tahoma" pitchFamily="34" charset="0"/>
              </a:rPr>
              <a:t>NM 15 Beginning of Project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724218" y="4210482"/>
            <a:ext cx="1024529" cy="925801"/>
          </a:xfrm>
          <a:prstGeom prst="straightConnector1">
            <a:avLst/>
          </a:prstGeom>
          <a:ln>
            <a:solidFill>
              <a:srgbClr val="FF0000"/>
            </a:solidFill>
            <a:headEnd type="stealth" w="lg" len="med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61175" y="2571751"/>
            <a:ext cx="1257301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 spc="-150">
                <a:ln/>
                <a:solidFill>
                  <a:schemeClr val="accent3"/>
                </a:solidFill>
                <a:latin typeface="+mj-lt"/>
                <a:cs typeface="Tahoma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13" normalizeH="0" baseline="0" noProof="0" dirty="0">
                <a:ln/>
                <a:solidFill>
                  <a:srgbClr val="825C26"/>
                </a:solidFill>
                <a:effectLst/>
                <a:uLnTx/>
                <a:uFillTx/>
                <a:latin typeface="Myriad Pro"/>
                <a:ea typeface="+mn-ea"/>
                <a:cs typeface="Tahoma" pitchFamily="34" charset="0"/>
              </a:rPr>
              <a:t>Silver  City , NM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5050" y="1622510"/>
            <a:ext cx="1485900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 spc="-150">
                <a:ln/>
                <a:solidFill>
                  <a:schemeClr val="accent3"/>
                </a:solidFill>
                <a:latin typeface="+mj-lt"/>
                <a:cs typeface="Tahoma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13" normalizeH="0" baseline="0" noProof="0" dirty="0">
                <a:ln/>
                <a:solidFill>
                  <a:srgbClr val="825C26"/>
                </a:solidFill>
                <a:effectLst/>
                <a:uLnTx/>
                <a:uFillTx/>
                <a:latin typeface="Myriad Pro"/>
                <a:ea typeface="+mn-ea"/>
                <a:cs typeface="Tahoma" pitchFamily="34" charset="0"/>
              </a:rPr>
              <a:t>NM 15 End of Project</a:t>
            </a:r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 flipV="1">
            <a:off x="5715000" y="1761010"/>
            <a:ext cx="400050" cy="867893"/>
          </a:xfrm>
          <a:prstGeom prst="straightConnector1">
            <a:avLst/>
          </a:prstGeom>
          <a:ln>
            <a:solidFill>
              <a:srgbClr val="FF0000"/>
            </a:solidFill>
            <a:headEnd type="stealth" w="lg" len="med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E:\vertDOTlogo_300x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5310107"/>
            <a:ext cx="480701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54631" y="914400"/>
            <a:ext cx="7691561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Vicinity Map</a:t>
            </a:r>
            <a:endParaRPr kumimoji="0" lang="en-US" sz="3000" b="1" i="0" u="none" strike="noStrike" kern="0" cap="all" spc="0" normalizeH="0" baseline="0" noProof="0" dirty="0">
              <a:ln>
                <a:noFill/>
              </a:ln>
              <a:solidFill>
                <a:srgbClr val="7777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3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9901" y="2058988"/>
            <a:ext cx="8226425" cy="4113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cs typeface="Tahoma" pitchFamily="34" charset="0"/>
              </a:rPr>
              <a:t>Funding $8 million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Consists of construction, ROW, </a:t>
            </a:r>
            <a:br>
              <a:rPr lang="en-US" dirty="0">
                <a:solidFill>
                  <a:schemeClr val="tx1"/>
                </a:solidFill>
                <a:cs typeface="Tahoma" pitchFamily="34" charset="0"/>
              </a:rPr>
            </a:b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design/engineering, stipends, </a:t>
            </a:r>
          </a:p>
          <a:p>
            <a:pPr marL="0" indent="0" algn="l">
              <a:buSzPct val="95000"/>
              <a:buNone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    and construction management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Risk in Cost</a:t>
            </a:r>
          </a:p>
          <a:p>
            <a:pPr marL="814388" lvl="1" indent="-257175"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Tahoma" pitchFamily="34" charset="0"/>
              </a:rPr>
              <a:t>Rock Excavation</a:t>
            </a:r>
          </a:p>
          <a:p>
            <a:pPr marL="814388" lvl="1" indent="-257175"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Tahoma" pitchFamily="34" charset="0"/>
              </a:rPr>
              <a:t>Lighting</a:t>
            </a:r>
          </a:p>
          <a:p>
            <a:pPr marL="814388" lvl="1" indent="-257175">
              <a:buSzPct val="9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Tahoma" pitchFamily="34" charset="0"/>
              </a:rPr>
              <a:t>Urban Design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485" y="942497"/>
            <a:ext cx="42550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Funding of the Project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K:\PROJECTS\56278\PrjMgnt\Images\Images Jan 2012New Folder\Looking South South of Pine Stre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1" y="2178050"/>
            <a:ext cx="3877733" cy="29083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8401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9901" y="2057400"/>
            <a:ext cx="8226425" cy="411321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chemeClr val="tx1"/>
                </a:solidFill>
                <a:cs typeface="Tahoma" pitchFamily="34" charset="0"/>
              </a:rPr>
              <a:t>Schedule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Environmental Process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Right of Way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Property Surveys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Utility Relocations</a:t>
            </a:r>
          </a:p>
        </p:txBody>
      </p:sp>
      <p:pic>
        <p:nvPicPr>
          <p:cNvPr id="10242" name="Picture 2" descr="E:\NM15 and 32nd St. Final Produc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852" r="863" b="3705"/>
          <a:stretch/>
        </p:blipFill>
        <p:spPr bwMode="auto">
          <a:xfrm>
            <a:off x="4071619" y="2178051"/>
            <a:ext cx="4477124" cy="29273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485" y="942497"/>
            <a:ext cx="180690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Schedule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7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9901" y="1830388"/>
            <a:ext cx="8226425" cy="411321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100" b="1" dirty="0">
                <a:solidFill>
                  <a:schemeClr val="tx1"/>
                </a:solidFill>
                <a:cs typeface="Tahoma" pitchFamily="34" charset="0"/>
              </a:rPr>
              <a:t>Technical 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cs typeface="Tahoma" pitchFamily="34" charset="0"/>
              </a:rPr>
              <a:t>American with Disabilities Act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cs typeface="Tahoma" pitchFamily="34" charset="0"/>
              </a:rPr>
              <a:t>Driveways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cs typeface="Tahoma" pitchFamily="34" charset="0"/>
              </a:rPr>
              <a:t>Urban Section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cs typeface="Tahoma" pitchFamily="34" charset="0"/>
              </a:rPr>
              <a:t>Limited Right of Way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cs typeface="Tahoma" pitchFamily="34" charset="0"/>
              </a:rPr>
              <a:t>Maintenance of Traffic Control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cs typeface="Tahoma" pitchFamily="34" charset="0"/>
              </a:rPr>
              <a:t>Public Involvement</a:t>
            </a:r>
          </a:p>
          <a:p>
            <a:pPr algn="l">
              <a:buClrTx/>
              <a:buSzPct val="95000"/>
            </a:pPr>
            <a:endParaRPr lang="en-US" sz="18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194" name="Picture 2" descr="E:\Perspective of NM15 from Pine to 32nd St Final Produ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682751"/>
            <a:ext cx="4800600" cy="429184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485" y="942497"/>
            <a:ext cx="190751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Technical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0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25"/>
              </a:spcAft>
              <a:buSzPct val="95000"/>
              <a:buNone/>
            </a:pPr>
            <a:endParaRPr lang="en-US" sz="1800" spc="-113" dirty="0"/>
          </a:p>
          <a:p>
            <a:pPr marL="0" indent="0">
              <a:spcBef>
                <a:spcPts val="0"/>
              </a:spcBef>
              <a:spcAft>
                <a:spcPts val="225"/>
              </a:spcAft>
              <a:buSzPct val="95000"/>
              <a:buNone/>
            </a:pPr>
            <a:endParaRPr lang="en-US" sz="1800" spc="-113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13781" y="2235201"/>
            <a:ext cx="6172200" cy="3523925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73C6"/>
              </a:buClr>
              <a:buSzPct val="80000"/>
              <a:buFont typeface="Arial" charset="0"/>
              <a:buChar char="▲"/>
              <a:defRPr sz="32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73C6"/>
              </a:buClr>
              <a:buChar char="–"/>
              <a:defRPr sz="2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73C6"/>
              </a:buClr>
              <a:buChar char="•"/>
              <a:defRPr sz="24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73C6"/>
              </a:buClr>
              <a:buChar char="–"/>
              <a:defRPr sz="20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73C6"/>
              </a:buClr>
              <a:buChar char="»"/>
              <a:defRPr sz="20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BD2B2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Cycling Community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Pct val="95000"/>
              <a:buFont typeface="Arial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BD2B2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Steep Slopes</a:t>
            </a: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Pct val="95000"/>
              <a:buFont typeface="Arial" panose="020B0604020202020204" pitchFamily="34" charset="0"/>
              <a:buChar char="●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BD2B2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Utility Relocation</a:t>
            </a: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Pct val="95000"/>
              <a:buFont typeface="Arial" panose="020B0604020202020204" pitchFamily="34" charset="0"/>
              <a:buChar char="●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BD2B2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Lighting Agreements</a:t>
            </a:r>
          </a:p>
        </p:txBody>
      </p:sp>
      <p:pic>
        <p:nvPicPr>
          <p:cNvPr id="7170" name="Picture 2" descr="E:\Perspective of NM15 from US 180 to Pine St. Final Produ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90" y="1720851"/>
            <a:ext cx="4877771" cy="417830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485" y="942497"/>
            <a:ext cx="161935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Context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189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9901" y="1982788"/>
            <a:ext cx="8226425" cy="411321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chemeClr val="tx1"/>
                </a:solidFill>
                <a:cs typeface="Tahoma" pitchFamily="34" charset="0"/>
              </a:rPr>
              <a:t>Financing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State and Federal aid – highway funds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Town of Silver City lack of necessary financing for lighting and utility relocations. 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485" y="942497"/>
            <a:ext cx="19944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Financing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7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sz="quarter" idx="10"/>
          </p:nvPr>
        </p:nvSpPr>
        <p:spPr>
          <a:xfrm>
            <a:off x="228600" y="1524000"/>
            <a:ext cx="8610600" cy="5105400"/>
          </a:xfrm>
        </p:spPr>
        <p:txBody>
          <a:bodyPr/>
          <a:lstStyle/>
          <a:p>
            <a:pPr marL="290513" indent="-290513"/>
            <a:r>
              <a:rPr lang="en-US" dirty="0"/>
              <a:t>Five-dimensional project management approach to identify any issues that should be planned for and managed proactively in the following project elements: </a:t>
            </a:r>
          </a:p>
          <a:p>
            <a:pPr marL="862013" lvl="1" indent="-290513"/>
            <a:r>
              <a:rPr lang="en-US" dirty="0"/>
              <a:t>Cost</a:t>
            </a:r>
          </a:p>
          <a:p>
            <a:pPr marL="862013" lvl="1" indent="-290513"/>
            <a:r>
              <a:rPr lang="en-US" dirty="0"/>
              <a:t>Schedule</a:t>
            </a:r>
          </a:p>
          <a:p>
            <a:pPr marL="862013" lvl="1" indent="-290513"/>
            <a:r>
              <a:rPr lang="en-US" dirty="0"/>
              <a:t>Technical</a:t>
            </a:r>
          </a:p>
          <a:p>
            <a:pPr marL="862013" lvl="1" indent="-290513"/>
            <a:r>
              <a:rPr lang="en-US" dirty="0"/>
              <a:t>Financial</a:t>
            </a:r>
          </a:p>
          <a:p>
            <a:pPr marL="862013" lvl="1" indent="-290513"/>
            <a:r>
              <a:rPr lang="en-US" dirty="0"/>
              <a:t>Context</a:t>
            </a:r>
          </a:p>
          <a:p>
            <a:pPr marL="290513" indent="-290513"/>
            <a:r>
              <a:rPr lang="en-US" dirty="0"/>
              <a:t>The planning methods are:</a:t>
            </a:r>
          </a:p>
          <a:p>
            <a:pPr marL="862013" lvl="1" indent="-290513"/>
            <a:r>
              <a:rPr lang="en-US" dirty="0"/>
              <a:t>Define critical project success factors</a:t>
            </a:r>
          </a:p>
          <a:p>
            <a:pPr marL="862013" lvl="1" indent="-290513"/>
            <a:r>
              <a:rPr lang="en-US" dirty="0"/>
              <a:t>Assemble project team</a:t>
            </a:r>
          </a:p>
          <a:p>
            <a:pPr marL="862013" lvl="1" indent="-290513"/>
            <a:r>
              <a:rPr lang="en-US" dirty="0"/>
              <a:t>Select project arrangements</a:t>
            </a:r>
          </a:p>
          <a:p>
            <a:pPr marL="862013" lvl="1" indent="-290513"/>
            <a:r>
              <a:rPr lang="en-US" dirty="0"/>
              <a:t>Prepare early cost model and finance plan</a:t>
            </a:r>
          </a:p>
          <a:p>
            <a:pPr marL="862013" lvl="1" indent="-290513"/>
            <a:r>
              <a:rPr lang="en-US" dirty="0"/>
              <a:t>Develop project action plans</a:t>
            </a:r>
          </a:p>
          <a:p>
            <a:pPr marL="290513" indent="-29051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R10</a:t>
            </a:r>
            <a:r>
              <a:rPr lang="en-US" dirty="0"/>
              <a:t> – Project Management Strategies for Complex Projects</a:t>
            </a:r>
          </a:p>
        </p:txBody>
      </p:sp>
    </p:spTree>
    <p:extLst>
      <p:ext uri="{BB962C8B-B14F-4D97-AF65-F5344CB8AC3E}">
        <p14:creationId xmlns:p14="http://schemas.microsoft.com/office/powerpoint/2010/main" val="1493166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7" y="1990266"/>
            <a:ext cx="8011714" cy="450992"/>
          </a:xfrm>
        </p:spPr>
        <p:txBody>
          <a:bodyPr/>
          <a:lstStyle/>
          <a:p>
            <a:pPr marL="342900" lvl="1" indent="0">
              <a:buNone/>
            </a:pPr>
            <a:r>
              <a:rPr lang="en-US" b="1" dirty="0"/>
              <a:t>NM 15 Silver City Project </a:t>
            </a:r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4631" y="914400"/>
            <a:ext cx="868936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has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NMDOT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incorporated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SHRP2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date?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45424"/>
            <a:ext cx="2857500" cy="26112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94555" y="5460859"/>
            <a:ext cx="8011714" cy="45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Calibri" pitchFamily="34" charset="0"/>
              <a:buChar char="−"/>
              <a:defRPr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Note: This project’s estimate is about $8 million.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447047" y="2727710"/>
            <a:ext cx="5596574" cy="229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Calibri" pitchFamily="34" charset="0"/>
              <a:buChar char="−"/>
              <a:defRPr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4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Cost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– Determined risk in cost was rock excavation, lighting, urban design. </a:t>
            </a:r>
          </a:p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Schedule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– Determined that right of way and utility relocation will affect schedule.</a:t>
            </a:r>
          </a:p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Financing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– Town of Silver City lacks necessary funds for lighting and utility relocations.</a:t>
            </a:r>
          </a:p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Context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– Cycling community, steep slopes, utility relocation, public involvement</a:t>
            </a:r>
          </a:p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Technical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– ADA, urban section, limited right of way</a:t>
            </a:r>
          </a:p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342900" marR="0" lvl="1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Calibri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8" y="1888969"/>
            <a:ext cx="8011714" cy="388391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Integrating specific aspects of SHRP2 that will apply to most NMDOT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Most of the work will occur during project definition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Pavement preservation projects will not be required to complete the SHRP2 elements that have been integrated into project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Other NMDOT projects, including rehabilitation, reconstruction, new construction, and all consultant-led projects will require SHRP2 documentation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4631" y="914400"/>
            <a:ext cx="7691561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is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NMDOT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integrating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SHRP2?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7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8" y="1888969"/>
            <a:ext cx="8011714" cy="3883913"/>
          </a:xfrm>
        </p:spPr>
        <p:txBody>
          <a:bodyPr/>
          <a:lstStyle/>
          <a:p>
            <a:pPr marL="342900" lvl="1" indent="0">
              <a:buNone/>
            </a:pPr>
            <a:r>
              <a:rPr lang="en-US" b="1" dirty="0">
                <a:solidFill>
                  <a:srgbClr val="777777"/>
                </a:solidFill>
                <a:ea typeface="+mn-ea"/>
                <a:cs typeface="+mn-cs"/>
              </a:rPr>
              <a:t>Updating our project development process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 Definition 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Determine project complexities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Identify project challenges and success factors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Identify key team members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Develop a preliminary action plan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Project Scoping and Conceptual Design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Update complexity map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Update the project action plan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Optional exercises to help with cost and financing issues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Preliminary Design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Update complexity map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Update the project action plan</a:t>
            </a:r>
          </a:p>
          <a:p>
            <a:pPr marL="1243013" lvl="3" indent="-214313">
              <a:buFont typeface="Calibri" panose="020F0502020204030204" pitchFamily="34" charset="0"/>
              <a:buChar char="⁻"/>
            </a:pPr>
            <a:r>
              <a:rPr lang="en-US" sz="1350" dirty="0"/>
              <a:t>Optional exercises to help with cost and financing issues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65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4631" y="914400"/>
            <a:ext cx="7691561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 cap="all" baseline="0">
                <a:solidFill>
                  <a:srgbClr val="FFFFFF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F2344"/>
                </a:solidFill>
                <a:latin typeface="Myriad Pro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is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NMDOT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integrating </a:t>
            </a:r>
            <a:r>
              <a:rPr kumimoji="0" lang="en-US" sz="375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SHRP2?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9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03" y="1930595"/>
            <a:ext cx="8449580" cy="3642153"/>
          </a:xfrm>
        </p:spPr>
        <p:txBody>
          <a:bodyPr/>
          <a:lstStyle/>
          <a:p>
            <a:pPr marL="728663" lvl="1" indent="-385763">
              <a:buFont typeface="+mj-lt"/>
              <a:buAutoNum type="arabicPeriod"/>
            </a:pPr>
            <a:r>
              <a:rPr lang="en-US" dirty="0"/>
              <a:t>How are you going to address your most complex dimension?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What resource allocation issues need to be addressed as part of project planning for each dimension?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When are you going to address these complexity factors?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8003569" cy="695325"/>
          </a:xfrm>
        </p:spPr>
        <p:txBody>
          <a:bodyPr/>
          <a:lstStyle/>
          <a:p>
            <a:pPr lvl="0"/>
            <a:r>
              <a:rPr lang="en-US" sz="1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Complexity Map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</a:t>
            </a:r>
            <a:r>
              <a:rPr lang="en-US" sz="1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Questions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7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7374" y="846869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5" y="2007747"/>
            <a:ext cx="8449580" cy="3642153"/>
          </a:xfrm>
        </p:spPr>
        <p:txBody>
          <a:bodyPr/>
          <a:lstStyle/>
          <a:p>
            <a:pPr lvl="2">
              <a:buFont typeface="Arial" panose="020B0604020202020204" pitchFamily="34" charset="0"/>
              <a:buChar char="•"/>
            </a:pPr>
            <a:r>
              <a:rPr lang="en-US" sz="2100" dirty="0"/>
              <a:t>For projects involving RFP development for consultants, this up front work should help form the basis of the consultant RFP.</a:t>
            </a:r>
          </a:p>
          <a:p>
            <a:pPr marL="1243013" lvl="3" indent="-214313">
              <a:buFont typeface="Courier New" panose="02070309020205020404" pitchFamily="49" charset="0"/>
              <a:buChar char="­"/>
            </a:pPr>
            <a:r>
              <a:rPr lang="en-US" sz="1800" dirty="0"/>
              <a:t>Consultants have indicated that the preliminary action plan and complexity map would be helpful for them to see in an RFP</a:t>
            </a:r>
          </a:p>
          <a:p>
            <a:pPr marL="1243013" lvl="3" indent="-214313">
              <a:buFont typeface="Courier New" panose="02070309020205020404" pitchFamily="49" charset="0"/>
              <a:buChar char="­"/>
            </a:pPr>
            <a:r>
              <a:rPr lang="en-US" sz="1800" dirty="0"/>
              <a:t>The goal would be to improve the RFP process for both NMDOT and consultants.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100" dirty="0"/>
              <a:t>For internal design projects, this upfront work will help to develop a solid scope of work. The intent of the work is to minimize scope creep as the project progresses.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100" dirty="0"/>
              <a:t>Documentation becomes part of the project file.</a:t>
            </a:r>
          </a:p>
          <a:p>
            <a:pPr marL="1028700" lvl="3" indent="0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631" y="914400"/>
            <a:ext cx="8384569" cy="695325"/>
          </a:xfrm>
        </p:spPr>
        <p:txBody>
          <a:bodyPr/>
          <a:lstStyle/>
          <a:p>
            <a:pPr lvl="0"/>
            <a:r>
              <a:rPr lang="en-US" sz="1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–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RFP</a:t>
            </a:r>
            <a:r>
              <a:rPr lang="en-US" sz="1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Design </a:t>
            </a:r>
            <a:r>
              <a:rPr lang="en-US" sz="1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9901" y="1830388"/>
            <a:ext cx="8226425" cy="411321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chemeClr val="tx1"/>
                </a:solidFill>
                <a:cs typeface="Tahoma" pitchFamily="34" charset="0"/>
              </a:rPr>
              <a:t>Small Project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Currently utilizing most of the items in daily design development process.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Small complex project – IT WORKS TO GET THE COMMUNICATION ON THE PROJECT STARTED.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Method works great on design build projects.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ahoma" pitchFamily="34" charset="0"/>
              </a:rPr>
              <a:t>Great Process for Young Project Development Engineers</a:t>
            </a: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cs typeface="Tahoma" pitchFamily="34" charset="0"/>
            </a:endParaRPr>
          </a:p>
          <a:p>
            <a:pPr marL="257175" indent="-257175" algn="l">
              <a:buSzPct val="95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-7373" y="857250"/>
            <a:ext cx="9151373" cy="785973"/>
          </a:xfrm>
          <a:prstGeom prst="rect">
            <a:avLst/>
          </a:prstGeom>
          <a:solidFill>
            <a:srgbClr val="BD2B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485" y="942497"/>
            <a:ext cx="306526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Learned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D2B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0D40F-D59D-43A9-B6CE-A9C9B22D9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D2B2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D2B2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254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F44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>
                <a:solidFill>
                  <a:srgbClr val="1F44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rgbClr val="1F44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SHRP2 C19 Expediting Project Delivery – VTrans Accelerated Bridge Program</a:t>
            </a:r>
            <a:br>
              <a:rPr lang="en-US" dirty="0">
                <a:solidFill>
                  <a:srgbClr val="1F44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dirty="0">
              <a:solidFill>
                <a:srgbClr val="1F449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2743200"/>
            <a:ext cx="7315200" cy="914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Expediting Project Delivery Webinar – Improving Project Delivery Outcomes in Documentation and Construction</a:t>
            </a:r>
          </a:p>
          <a:p>
            <a:r>
              <a:rPr lang="en-US" sz="1800" dirty="0"/>
              <a:t>November 15, 2017</a:t>
            </a:r>
          </a:p>
          <a:p>
            <a:endParaRPr lang="en-US" sz="1400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Laura J. Stone, PE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VTrans 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17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ABP Created in 2012</a:t>
            </a:r>
          </a:p>
          <a:p>
            <a:r>
              <a:rPr lang="en-US" sz="2800" dirty="0"/>
              <a:t>Reorganized into two new sections</a:t>
            </a:r>
          </a:p>
          <a:p>
            <a:pPr lvl="1"/>
            <a:r>
              <a:rPr lang="en-US" sz="2400" dirty="0"/>
              <a:t>Accelerated Bridge Program (ABP)</a:t>
            </a:r>
          </a:p>
          <a:p>
            <a:pPr lvl="1"/>
            <a:r>
              <a:rPr lang="en-US" sz="2400" dirty="0"/>
              <a:t>Project Initiation and Innovation Team (PIIT)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Bridge Program</a:t>
            </a:r>
            <a:br>
              <a:rPr lang="en-US" dirty="0"/>
            </a:br>
            <a:r>
              <a:rPr lang="en-US" dirty="0"/>
              <a:t>(ABP)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52400" y="2667000"/>
          <a:ext cx="882015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99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285750" indent="-285750"/>
            <a:r>
              <a:rPr lang="en-US" sz="2800" dirty="0"/>
              <a:t>Programmatic approach to accelerating projects</a:t>
            </a:r>
          </a:p>
          <a:p>
            <a:pPr marL="285750" indent="-285750"/>
            <a:r>
              <a:rPr lang="en-US" sz="2800" dirty="0"/>
              <a:t>Project Delivery 24 months from Project Defined to Bid Advertisement</a:t>
            </a:r>
          </a:p>
          <a:p>
            <a:pPr marL="285750" indent="-285750"/>
            <a:r>
              <a:rPr lang="en-US" sz="2800" dirty="0"/>
              <a:t>Programmatic use of ABC</a:t>
            </a:r>
          </a:p>
          <a:p>
            <a:pPr marL="285750" lvl="0" indent="-285750"/>
            <a:r>
              <a:rPr lang="en-US" sz="2800" kern="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Initial goal of 25% of </a:t>
            </a:r>
            <a:br>
              <a:rPr lang="en-US" sz="2800" kern="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</a:br>
            <a:r>
              <a:rPr lang="en-US" sz="2800" kern="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all bridge projects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Bridge Program</a:t>
            </a:r>
            <a:br>
              <a:rPr lang="en-US" dirty="0"/>
            </a:br>
            <a:r>
              <a:rPr lang="en-US" dirty="0"/>
              <a:t>(ABP)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86" y="3364619"/>
            <a:ext cx="4334080" cy="27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6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600200" y="2096583"/>
            <a:ext cx="952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z="2800" dirty="0"/>
              <a:t>Early Project Coordination</a:t>
            </a:r>
          </a:p>
          <a:p>
            <a:pPr lvl="1"/>
            <a:r>
              <a:rPr lang="en-US" sz="2400" dirty="0"/>
              <a:t>Public outreach </a:t>
            </a:r>
          </a:p>
          <a:p>
            <a:pPr lvl="1"/>
            <a:r>
              <a:rPr lang="en-US" sz="2400" dirty="0"/>
              <a:t>Contractor Input</a:t>
            </a:r>
          </a:p>
          <a:p>
            <a:pPr lvl="1"/>
            <a:r>
              <a:rPr lang="en-US" sz="2400" dirty="0"/>
              <a:t>Internal and External Stakeholders</a:t>
            </a:r>
          </a:p>
          <a:p>
            <a:pPr lvl="0"/>
            <a:r>
              <a:rPr lang="en-US" sz="2800" dirty="0"/>
              <a:t>Streamline/expedite the project delivery process </a:t>
            </a:r>
          </a:p>
          <a:p>
            <a:pPr lvl="1"/>
            <a:r>
              <a:rPr lang="en-US" sz="2400" dirty="0"/>
              <a:t>Maximize flexibility in rules and process</a:t>
            </a:r>
          </a:p>
          <a:p>
            <a:pPr lvl="1"/>
            <a:r>
              <a:rPr lang="en-US" sz="2400" dirty="0"/>
              <a:t>Evaluate risk but run concurrent activities</a:t>
            </a:r>
          </a:p>
          <a:p>
            <a:pPr lvl="0"/>
            <a:r>
              <a:rPr lang="en-US" sz="2800" dirty="0"/>
              <a:t>Develop and use standard details for ABC</a:t>
            </a:r>
          </a:p>
          <a:p>
            <a:pPr lvl="0"/>
            <a:r>
              <a:rPr lang="en-US" sz="2800" dirty="0"/>
              <a:t>Design projects to be successful for ABC</a:t>
            </a:r>
          </a:p>
          <a:p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56365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0090FE11-E1D0-4AE5-988E-D3B942C5A96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1524000"/>
            <a:ext cx="8610600" cy="4648200"/>
          </a:xfrm>
        </p:spPr>
        <p:txBody>
          <a:bodyPr/>
          <a:lstStyle/>
          <a:p>
            <a:r>
              <a:rPr lang="en-US" dirty="0"/>
              <a:t>Tool 1: Incentivize Critical Project Outcomes</a:t>
            </a:r>
          </a:p>
          <a:p>
            <a:r>
              <a:rPr lang="en-US" dirty="0"/>
              <a:t>Tool 2: Develop Dispute Resolution Plans</a:t>
            </a:r>
          </a:p>
          <a:p>
            <a:r>
              <a:rPr lang="en-US" dirty="0"/>
              <a:t>Tool 3: Perform Comprehensive Risk Analysis</a:t>
            </a:r>
          </a:p>
          <a:p>
            <a:r>
              <a:rPr lang="en-US" dirty="0"/>
              <a:t>Tool 4: Identify Critical Permit Issues</a:t>
            </a:r>
          </a:p>
          <a:p>
            <a:r>
              <a:rPr lang="en-US" dirty="0"/>
              <a:t>Tool 5: Evaluate Applications of Off-Site Fabrication</a:t>
            </a:r>
          </a:p>
          <a:p>
            <a:r>
              <a:rPr lang="en-US" dirty="0"/>
              <a:t>Tool 6: Determine Involvement in ROW and Utilities</a:t>
            </a:r>
          </a:p>
          <a:p>
            <a:r>
              <a:rPr lang="en-US" dirty="0"/>
              <a:t>Tool 7: Determine Work Packages and Sequencing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56B57DC-43EB-440E-BB3B-47F53D98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R10</a:t>
            </a:r>
            <a:r>
              <a:rPr lang="en-US" dirty="0"/>
              <a:t> Project Management Tools</a:t>
            </a:r>
          </a:p>
        </p:txBody>
      </p:sp>
    </p:spTree>
    <p:extLst>
      <p:ext uri="{BB962C8B-B14F-4D97-AF65-F5344CB8AC3E}">
        <p14:creationId xmlns:p14="http://schemas.microsoft.com/office/powerpoint/2010/main" val="2744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/>
            <a:r>
              <a:rPr lang="en-US" sz="2800" dirty="0"/>
              <a:t>Dedicated team of scoping Engineers </a:t>
            </a:r>
            <a:br>
              <a:rPr lang="en-US" sz="2800" dirty="0"/>
            </a:br>
            <a:r>
              <a:rPr lang="en-US" sz="2800" dirty="0"/>
              <a:t>and Technicians </a:t>
            </a:r>
          </a:p>
          <a:p>
            <a:pPr marL="285750" indent="-285750"/>
            <a:r>
              <a:rPr lang="en-US" sz="2800" dirty="0"/>
              <a:t>All bridge projects start here </a:t>
            </a:r>
          </a:p>
          <a:p>
            <a:pPr marL="285750" indent="-285750"/>
            <a:r>
              <a:rPr lang="en-US" sz="2800" dirty="0"/>
              <a:t>Approximately 20-30 projects</a:t>
            </a:r>
          </a:p>
          <a:p>
            <a:pPr marL="285750" indent="-285750">
              <a:buNone/>
            </a:pPr>
            <a:r>
              <a:rPr lang="en-US" sz="2800" dirty="0"/>
              <a:t>   initiated and scoped per year</a:t>
            </a:r>
          </a:p>
          <a:p>
            <a:pPr marL="285750" indent="-285750"/>
            <a:r>
              <a:rPr lang="en-US" sz="2800" dirty="0"/>
              <a:t>Heavy emphasis on collaboration</a:t>
            </a:r>
          </a:p>
          <a:p>
            <a:pPr marL="285750" indent="-285750"/>
            <a:r>
              <a:rPr lang="en-US" sz="2800" dirty="0"/>
              <a:t>Public Engagement in Process</a:t>
            </a:r>
          </a:p>
          <a:p>
            <a:pPr marL="285750" indent="-285750"/>
            <a:r>
              <a:rPr lang="en-US" sz="2800" dirty="0"/>
              <a:t>ABC option is always first consideration.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Initiation &amp; Innovation Team</a:t>
            </a:r>
            <a:br>
              <a:rPr lang="en-US" dirty="0"/>
            </a:br>
            <a:r>
              <a:rPr lang="en-US" dirty="0"/>
              <a:t>(PIIT)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0897">
            <a:off x="6554233" y="1817199"/>
            <a:ext cx="2098636" cy="273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377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1" y="5233605"/>
            <a:ext cx="9144000" cy="16209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marR="0" lvl="0" indent="0" algn="l" defTabSz="914400" rtl="0" eaLnBrk="0" fontAlgn="base" latinLnBrk="0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1963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SHRP2 C19</a:t>
            </a:r>
          </a:p>
          <a:p>
            <a:pPr marL="461963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496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Leveraging Strategies to Remove Impediments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496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496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and Deliver Projects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1F4496"/>
              </a:solidFill>
              <a:effectLst/>
              <a:uLnTx/>
              <a:uFillTx/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2" y="1905000"/>
            <a:ext cx="725093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/>
            <a:r>
              <a:rPr lang="en-US" dirty="0"/>
              <a:t>In 2012, SHRP2 published a report entitled, “Expedited Planning and Environmental Review of Highway Projects.”</a:t>
            </a:r>
          </a:p>
          <a:p>
            <a:pPr lvl="1"/>
            <a:r>
              <a:rPr lang="en-US" dirty="0"/>
              <a:t>16 Constraints</a:t>
            </a:r>
          </a:p>
          <a:p>
            <a:pPr lvl="1"/>
            <a:r>
              <a:rPr lang="en-US" dirty="0"/>
              <a:t>24 Strategies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SHRP2 C19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5018">
            <a:off x="3020087" y="2874493"/>
            <a:ext cx="3177434" cy="39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63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150" y="2695575"/>
            <a:ext cx="5458747" cy="22845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28600" indent="-228600"/>
            <a:r>
              <a:rPr lang="en-US" sz="2800" dirty="0"/>
              <a:t>In October 2013, </a:t>
            </a:r>
            <a:r>
              <a:rPr lang="en-US" sz="2800" dirty="0" err="1"/>
              <a:t>VTrans</a:t>
            </a:r>
            <a:r>
              <a:rPr lang="en-US" sz="2800" dirty="0"/>
              <a:t> was selected as a Lead Adopter of SHRP2 C19.</a:t>
            </a:r>
          </a:p>
          <a:p>
            <a:r>
              <a:rPr lang="en-US" sz="2800" dirty="0"/>
              <a:t>Program Assessment of Project Delivery</a:t>
            </a:r>
          </a:p>
          <a:p>
            <a:pPr lvl="1"/>
            <a:r>
              <a:rPr lang="en-US" dirty="0"/>
              <a:t>Leadership</a:t>
            </a:r>
          </a:p>
          <a:p>
            <a:pPr lvl="1"/>
            <a:r>
              <a:rPr lang="en-US" dirty="0"/>
              <a:t>Data management</a:t>
            </a:r>
          </a:p>
          <a:p>
            <a:pPr lvl="1"/>
            <a:r>
              <a:rPr lang="en-US" dirty="0"/>
              <a:t>Scoping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Resources</a:t>
            </a:r>
          </a:p>
          <a:p>
            <a:pPr lvl="1"/>
            <a:r>
              <a:rPr lang="en-US" dirty="0"/>
              <a:t>Public Outreach</a:t>
            </a:r>
            <a:endParaRPr lang="en-US" sz="2400" dirty="0"/>
          </a:p>
          <a:p>
            <a:r>
              <a:rPr lang="en-US" sz="2800" dirty="0"/>
              <a:t>Development of Action Plan</a:t>
            </a:r>
          </a:p>
          <a:p>
            <a:r>
              <a:rPr lang="en-US" sz="2800" dirty="0"/>
              <a:t>Implementation of Action Items</a:t>
            </a:r>
          </a:p>
          <a:p>
            <a:r>
              <a:rPr lang="en-US" sz="2800" dirty="0"/>
              <a:t>Final Report of Experience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SHRP2 C19 </a:t>
            </a:r>
          </a:p>
        </p:txBody>
      </p:sp>
      <p:pic>
        <p:nvPicPr>
          <p:cNvPr id="6" name="Picture 5" descr="Colabor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2351" y="3056946"/>
            <a:ext cx="3487349" cy="28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28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0" indent="-285750"/>
            <a:r>
              <a:rPr lang="en-US" sz="2800" b="1" dirty="0"/>
              <a:t>Strategy 3</a:t>
            </a:r>
            <a:r>
              <a:rPr lang="en-US" sz="2800" dirty="0"/>
              <a:t>: Context Sensitive Design/Solutions </a:t>
            </a:r>
            <a:endParaRPr lang="en-US" sz="2800" b="1" dirty="0"/>
          </a:p>
          <a:p>
            <a:pPr marL="285750" lvl="0" indent="-285750"/>
            <a:r>
              <a:rPr lang="en-US" sz="2800" b="1" dirty="0"/>
              <a:t>Strategy 8</a:t>
            </a:r>
            <a:r>
              <a:rPr lang="en-US" sz="2800" dirty="0"/>
              <a:t>: Expediting Internal Review and Decision Making</a:t>
            </a:r>
          </a:p>
          <a:p>
            <a:pPr marL="285750" indent="-285750"/>
            <a:r>
              <a:rPr lang="en-US" sz="2800" b="1" dirty="0"/>
              <a:t>Strategy 10</a:t>
            </a:r>
            <a:r>
              <a:rPr lang="en-US" sz="2800" dirty="0"/>
              <a:t>: Highly Responsive Public Engagement </a:t>
            </a:r>
          </a:p>
          <a:p>
            <a:pPr marL="285750" indent="-285750"/>
            <a:r>
              <a:rPr lang="en-US" sz="2800" b="1" dirty="0"/>
              <a:t>Strategy 21</a:t>
            </a:r>
            <a:r>
              <a:rPr lang="en-US" sz="2800" dirty="0"/>
              <a:t>: Strategic Oversight and Readiness Assessment </a:t>
            </a:r>
          </a:p>
          <a:p>
            <a:pPr marL="285750" indent="-285750"/>
            <a:r>
              <a:rPr lang="en-US" sz="2800" b="1" dirty="0"/>
              <a:t>Strategy 22</a:t>
            </a:r>
            <a:r>
              <a:rPr lang="en-US" sz="2800" dirty="0"/>
              <a:t>: Team Co-Location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Key Strategies for Expediting Project 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12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0" indent="-285750">
              <a:lnSpc>
                <a:spcPct val="114000"/>
              </a:lnSpc>
            </a:pPr>
            <a:r>
              <a:rPr lang="en-US" dirty="0"/>
              <a:t>Evaluate risks to timely project delivery</a:t>
            </a:r>
          </a:p>
          <a:p>
            <a:pPr marL="285750" lvl="0" indent="-285750">
              <a:lnSpc>
                <a:spcPct val="114000"/>
              </a:lnSpc>
            </a:pPr>
            <a:r>
              <a:rPr lang="en-US" dirty="0"/>
              <a:t>Identify opportunities to expediting projects with special emphasis on the strategies described in the </a:t>
            </a:r>
            <a:r>
              <a:rPr lang="en-US" i="1" dirty="0"/>
              <a:t>Expediting Project Delivery</a:t>
            </a:r>
            <a:r>
              <a:rPr lang="en-US" dirty="0"/>
              <a:t> report</a:t>
            </a:r>
          </a:p>
          <a:p>
            <a:pPr marL="285750" lvl="0" indent="-285750">
              <a:lnSpc>
                <a:spcPct val="114000"/>
              </a:lnSpc>
            </a:pPr>
            <a:r>
              <a:rPr lang="en-US" dirty="0"/>
              <a:t>Identify resource demands for the ABP and how this may differ from conventional project delivery</a:t>
            </a:r>
          </a:p>
          <a:p>
            <a:pPr marL="285750" lvl="0" indent="-285750">
              <a:lnSpc>
                <a:spcPct val="114000"/>
              </a:lnSpc>
            </a:pPr>
            <a:r>
              <a:rPr lang="en-US" dirty="0"/>
              <a:t>Analyze the </a:t>
            </a:r>
            <a:r>
              <a:rPr lang="en-US" dirty="0" err="1"/>
              <a:t>VTrans</a:t>
            </a:r>
            <a:r>
              <a:rPr lang="en-US" dirty="0"/>
              <a:t> organizational structure for opportunities for increased efficiencies</a:t>
            </a:r>
          </a:p>
          <a:p>
            <a:pPr marL="285750" lvl="0" indent="-285750">
              <a:lnSpc>
                <a:spcPct val="114000"/>
              </a:lnSpc>
            </a:pPr>
            <a:r>
              <a:rPr lang="en-US" dirty="0"/>
              <a:t>Identify potential process improvements</a:t>
            </a:r>
          </a:p>
          <a:p>
            <a:pPr marL="285750" lvl="0" indent="-285750">
              <a:lnSpc>
                <a:spcPct val="114000"/>
              </a:lnSpc>
            </a:pPr>
            <a:r>
              <a:rPr lang="en-US" dirty="0"/>
              <a:t>Build relationships with internal and external partners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C19 Desired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63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C19 Action Plan Drawing Upon </a:t>
            </a:r>
            <a:br>
              <a:rPr lang="en-US"/>
            </a:br>
            <a:r>
              <a:rPr lang="en-US"/>
              <a:t>Key Strategies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7" y="1626110"/>
            <a:ext cx="88773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3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Objective: Improve public involvement and support</a:t>
            </a:r>
          </a:p>
          <a:p>
            <a:pPr marL="0" lvl="0" indent="0">
              <a:buNone/>
            </a:pPr>
            <a:endParaRPr lang="en-US" sz="2800" dirty="0"/>
          </a:p>
          <a:p>
            <a:pPr marL="285750" lvl="0" indent="-285750"/>
            <a:r>
              <a:rPr lang="en-US" sz="2800" dirty="0"/>
              <a:t>Enhanced project scoping in the PIIT</a:t>
            </a:r>
          </a:p>
          <a:p>
            <a:pPr marL="285750" lvl="0" indent="-285750"/>
            <a:r>
              <a:rPr lang="en-US" sz="2800" dirty="0"/>
              <a:t>Community and Operations Questionnaires</a:t>
            </a:r>
          </a:p>
          <a:p>
            <a:pPr marL="285750" lvl="0" indent="-285750"/>
            <a:r>
              <a:rPr lang="en-US" sz="2800" dirty="0"/>
              <a:t>Addition of “Collaboration Phase” during project definition</a:t>
            </a:r>
          </a:p>
          <a:p>
            <a:pPr marL="285750" indent="-285750"/>
            <a:r>
              <a:rPr lang="en-US" sz="2800" dirty="0"/>
              <a:t>Proper Selection of selected alternatives (avoidance, minimization, and mitigation)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Strategy 3:  Context Sensitive </a:t>
            </a:r>
            <a:br>
              <a:rPr lang="en-US"/>
            </a:br>
            <a:r>
              <a:rPr lang="en-US"/>
              <a:t>Design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49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2800" b="1" dirty="0"/>
              <a:t>Objective: Streamline decision making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Batching of scoping projects for resource ID</a:t>
            </a:r>
          </a:p>
          <a:p>
            <a:pPr lvl="0"/>
            <a:r>
              <a:rPr lang="en-US" dirty="0"/>
              <a:t>Heightened Communication and Collaboration </a:t>
            </a:r>
          </a:p>
          <a:p>
            <a:pPr lvl="1"/>
            <a:r>
              <a:rPr lang="en-US" dirty="0"/>
              <a:t>Collaboration Phase During Project Definition</a:t>
            </a:r>
          </a:p>
          <a:p>
            <a:pPr lvl="1"/>
            <a:r>
              <a:rPr lang="en-US" dirty="0"/>
              <a:t>Team Meetings</a:t>
            </a:r>
          </a:p>
          <a:p>
            <a:pPr lvl="1"/>
            <a:r>
              <a:rPr lang="en-US"/>
              <a:t>Constructability </a:t>
            </a:r>
            <a:r>
              <a:rPr lang="en-US" dirty="0"/>
              <a:t>Review Meetings</a:t>
            </a:r>
          </a:p>
          <a:p>
            <a:pPr lvl="1"/>
            <a:r>
              <a:rPr lang="en-US" dirty="0"/>
              <a:t>Pre-closure Contractor Meeting</a:t>
            </a:r>
          </a:p>
          <a:p>
            <a:pPr lvl="0"/>
            <a:r>
              <a:rPr lang="en-US" dirty="0"/>
              <a:t>Concurrent Activities and Decision Tree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Strategy 8:  Expediting Internal Review and Decision 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57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Objective: Improve public involvement and support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Providing Financial Incentives on TH Projects (ACT 153)</a:t>
            </a:r>
          </a:p>
          <a:p>
            <a:pPr lvl="0"/>
            <a:r>
              <a:rPr lang="en-US" dirty="0"/>
              <a:t>Public Meetings throughout the life of the project</a:t>
            </a:r>
          </a:p>
          <a:p>
            <a:pPr lvl="0"/>
            <a:r>
              <a:rPr lang="en-US" dirty="0"/>
              <a:t>Effective Public Engagement</a:t>
            </a:r>
          </a:p>
          <a:p>
            <a:pPr lvl="1"/>
            <a:r>
              <a:rPr lang="en-US" sz="2000" dirty="0"/>
              <a:t>Audience Response Systems </a:t>
            </a:r>
          </a:p>
          <a:p>
            <a:r>
              <a:rPr lang="en-US" dirty="0"/>
              <a:t>Public Involvement Plans</a:t>
            </a:r>
          </a:p>
          <a:p>
            <a:pPr lvl="0"/>
            <a:r>
              <a:rPr lang="en-US" dirty="0"/>
              <a:t>Project Outreach Coordinators </a:t>
            </a:r>
          </a:p>
          <a:p>
            <a:pPr lvl="0"/>
            <a:r>
              <a:rPr lang="en-US" dirty="0"/>
              <a:t>Customer Satisfaction Surveys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Strategy 10:  Highly Responsive Public Engagement</a:t>
            </a:r>
            <a:endParaRPr lang="en-US" dirty="0"/>
          </a:p>
        </p:txBody>
      </p:sp>
      <p:pic>
        <p:nvPicPr>
          <p:cNvPr id="6" name="Picture 5" descr="Colabor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2818" y="4000457"/>
            <a:ext cx="3303195" cy="27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3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0090FE11-E1D0-4AE5-988E-D3B942C5A96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Tool 8: Design to Budget</a:t>
            </a:r>
          </a:p>
          <a:p>
            <a:r>
              <a:rPr lang="en-US" dirty="0"/>
              <a:t>Tool 9: </a:t>
            </a:r>
            <a:r>
              <a:rPr lang="en-US" dirty="0" err="1"/>
              <a:t>Colocate</a:t>
            </a:r>
            <a:r>
              <a:rPr lang="en-US" dirty="0"/>
              <a:t> Team</a:t>
            </a:r>
          </a:p>
          <a:p>
            <a:r>
              <a:rPr lang="en-US" dirty="0"/>
              <a:t>Tool 10: Establish Flexible Design Criteria</a:t>
            </a:r>
          </a:p>
          <a:p>
            <a:r>
              <a:rPr lang="en-US" dirty="0"/>
              <a:t>Tool 11: Evaluate Flexible Financing</a:t>
            </a:r>
          </a:p>
          <a:p>
            <a:r>
              <a:rPr lang="en-US" dirty="0"/>
              <a:t>Tool 12: Develop Finance Expenditure Model</a:t>
            </a:r>
          </a:p>
          <a:p>
            <a:r>
              <a:rPr lang="en-US" dirty="0"/>
              <a:t>Tool 13: Establish Public Involvement Plans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56B57DC-43EB-440E-BB3B-47F53D98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R10</a:t>
            </a:r>
            <a:r>
              <a:rPr lang="en-US" dirty="0"/>
              <a:t> Project Management Tools (cont.)</a:t>
            </a:r>
          </a:p>
        </p:txBody>
      </p:sp>
    </p:spTree>
    <p:extLst>
      <p:ext uri="{BB962C8B-B14F-4D97-AF65-F5344CB8AC3E}">
        <p14:creationId xmlns:p14="http://schemas.microsoft.com/office/powerpoint/2010/main" val="260021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Objective: Improve internal communication and coordination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sz="2800" dirty="0"/>
              <a:t>Creating a Culture that Values Innovation</a:t>
            </a:r>
          </a:p>
          <a:p>
            <a:pPr lvl="0"/>
            <a:r>
              <a:rPr lang="en-US" sz="2800" dirty="0"/>
              <a:t>Strong and Effective Project Management</a:t>
            </a:r>
          </a:p>
          <a:p>
            <a:pPr lvl="0"/>
            <a:r>
              <a:rPr lang="en-US" sz="2800" dirty="0"/>
              <a:t>Developing Key Planning Documents</a:t>
            </a:r>
          </a:p>
          <a:p>
            <a:pPr lvl="1"/>
            <a:r>
              <a:rPr lang="en-US" sz="2400" dirty="0"/>
              <a:t>Traffic Management Plans</a:t>
            </a:r>
          </a:p>
          <a:p>
            <a:pPr lvl="1"/>
            <a:r>
              <a:rPr lang="en-US" sz="2400" dirty="0"/>
              <a:t>Public Involvement Plans</a:t>
            </a:r>
          </a:p>
          <a:p>
            <a:pPr lvl="1"/>
            <a:r>
              <a:rPr lang="en-US" sz="2400" dirty="0"/>
              <a:t>Risk Registry</a:t>
            </a:r>
          </a:p>
          <a:p>
            <a:pPr lvl="1"/>
            <a:r>
              <a:rPr lang="en-US" sz="2400" dirty="0"/>
              <a:t>Credible Schedules and Spending Profiles</a:t>
            </a:r>
          </a:p>
          <a:p>
            <a:pPr lvl="0"/>
            <a:r>
              <a:rPr lang="en-US" sz="2800" dirty="0"/>
              <a:t>Standardized Design Details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21:  Strategic Oversight </a:t>
            </a:r>
            <a:br>
              <a:rPr lang="en-US" dirty="0"/>
            </a:br>
            <a:r>
              <a:rPr lang="en-US" dirty="0"/>
              <a:t>and Readiness Assessment</a:t>
            </a:r>
          </a:p>
        </p:txBody>
      </p:sp>
    </p:spTree>
    <p:extLst>
      <p:ext uri="{BB962C8B-B14F-4D97-AF65-F5344CB8AC3E}">
        <p14:creationId xmlns:p14="http://schemas.microsoft.com/office/powerpoint/2010/main" val="4178901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524000"/>
            <a:ext cx="8610600" cy="1204096"/>
          </a:xfrm>
        </p:spPr>
        <p:txBody>
          <a:bodyPr/>
          <a:lstStyle/>
          <a:p>
            <a:pPr indent="0">
              <a:buNone/>
            </a:pPr>
            <a:r>
              <a:rPr lang="en-US" sz="2800" b="1" dirty="0"/>
              <a:t>Objective: Improve internal communication and coordination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Strategy 22:  Team </a:t>
            </a:r>
            <a:br>
              <a:rPr lang="en-US"/>
            </a:br>
            <a:r>
              <a:rPr lang="en-US"/>
              <a:t>Co-Location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054" y="2711359"/>
            <a:ext cx="3718495" cy="287351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61949" y="2728096"/>
            <a:ext cx="4892105" cy="3596504"/>
          </a:xfrm>
          <a:prstGeom prst="rect">
            <a:avLst/>
          </a:prstGeom>
        </p:spPr>
        <p:txBody>
          <a:bodyPr vert="horz" lIns="91440"/>
          <a:lstStyle>
            <a:lvl1pPr marL="0" indent="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3901D"/>
              </a:buClr>
              <a:buFont typeface="Arial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715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Franklin Gothic Book" pitchFamily="34" charset="0"/>
              <a:buChar char="–"/>
              <a:defRPr sz="2200" b="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85750" algn="l" defTabSz="914400" rtl="0" eaLnBrk="1" latinLnBrk="0" hangingPunct="1">
              <a:spcBef>
                <a:spcPts val="300"/>
              </a:spcBef>
              <a:buClr>
                <a:srgbClr val="F3901D"/>
              </a:buClr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88720" indent="-228600" algn="l" defTabSz="914400" rtl="0" eaLnBrk="1" latinLnBrk="0" hangingPunct="1">
              <a:spcBef>
                <a:spcPts val="300"/>
              </a:spcBef>
              <a:buClr>
                <a:srgbClr val="F3901D"/>
              </a:buClr>
              <a:buFont typeface="Lucida Grande"/>
              <a:buChar char="»"/>
              <a:defRPr lang="en-US" sz="1800" b="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00200" indent="-228600" algn="l" defTabSz="914400" rtl="0" eaLnBrk="1" latinLnBrk="0" hangingPunct="1">
              <a:spcBef>
                <a:spcPts val="400"/>
              </a:spcBef>
              <a:buClr>
                <a:srgbClr val="F3901D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Resource Groups Housed Together</a:t>
            </a:r>
          </a:p>
          <a:p>
            <a:pPr marL="285750" indent="-285750"/>
            <a:r>
              <a:rPr lang="en-US" dirty="0"/>
              <a:t>Dedicated Utility Relocation Specialists</a:t>
            </a:r>
          </a:p>
          <a:p>
            <a:pPr marL="285750" indent="-285750"/>
            <a:r>
              <a:rPr lang="en-US" dirty="0"/>
              <a:t>Project Development Team Meetings</a:t>
            </a:r>
          </a:p>
          <a:p>
            <a:pPr marL="285750" indent="-285750"/>
            <a:r>
              <a:rPr lang="en-US" dirty="0"/>
              <a:t>Constructability Review Meetings </a:t>
            </a:r>
          </a:p>
        </p:txBody>
      </p:sp>
    </p:spTree>
    <p:extLst>
      <p:ext uri="{BB962C8B-B14F-4D97-AF65-F5344CB8AC3E}">
        <p14:creationId xmlns:p14="http://schemas.microsoft.com/office/powerpoint/2010/main" val="1414993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z="2800" dirty="0"/>
              <a:t>Peer Exchanges with </a:t>
            </a:r>
            <a:r>
              <a:rPr lang="en-US" sz="2800" dirty="0" err="1"/>
              <a:t>MassDOT</a:t>
            </a:r>
            <a:r>
              <a:rPr lang="en-US" sz="2800" dirty="0"/>
              <a:t>, NYSDOT and </a:t>
            </a:r>
            <a:r>
              <a:rPr lang="en-US" sz="2800" dirty="0" err="1"/>
              <a:t>MaineDOT</a:t>
            </a:r>
            <a:r>
              <a:rPr lang="en-US" sz="2800" dirty="0"/>
              <a:t> </a:t>
            </a:r>
          </a:p>
          <a:p>
            <a:pPr lvl="1"/>
            <a:r>
              <a:rPr lang="en-US" sz="2400" dirty="0"/>
              <a:t>Project teams from </a:t>
            </a:r>
            <a:r>
              <a:rPr lang="en-US" sz="2400" dirty="0" err="1"/>
              <a:t>VTrans</a:t>
            </a:r>
            <a:r>
              <a:rPr lang="en-US" sz="2400" dirty="0"/>
              <a:t> in Attendance</a:t>
            </a:r>
          </a:p>
          <a:p>
            <a:pPr lvl="1"/>
            <a:r>
              <a:rPr lang="en-US" sz="2400" dirty="0"/>
              <a:t>Program Overviews</a:t>
            </a:r>
          </a:p>
          <a:p>
            <a:pPr lvl="1"/>
            <a:r>
              <a:rPr lang="en-US" sz="2400" dirty="0"/>
              <a:t>Accelerated Program Emphasis Areas</a:t>
            </a:r>
          </a:p>
          <a:p>
            <a:pPr lvl="1"/>
            <a:r>
              <a:rPr lang="en-US" sz="2400" dirty="0"/>
              <a:t>Shared New Initiatives, Innovations, and Lessons Learned</a:t>
            </a:r>
          </a:p>
          <a:p>
            <a:pPr lvl="1"/>
            <a:endParaRPr lang="en-US" sz="2400" dirty="0"/>
          </a:p>
          <a:p>
            <a:r>
              <a:rPr lang="en-US" sz="2800" dirty="0"/>
              <a:t>Numerous Takeaways from the Program/Process Review, Peer to Peer Exchanges, and Stakeholder Interviews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C19 Peer Exchanges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7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r="5859"/>
          <a:stretch/>
        </p:blipFill>
        <p:spPr>
          <a:xfrm>
            <a:off x="-2076450" y="-2057400"/>
            <a:ext cx="12687300" cy="9546270"/>
          </a:xfrm>
          <a:prstGeom prst="rect">
            <a:avLst/>
          </a:prstGeom>
        </p:spPr>
      </p:pic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4267200" y="5181601"/>
            <a:ext cx="4876800" cy="169859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marR="0" lvl="0" indent="0" algn="l" defTabSz="914400" rtl="0" eaLnBrk="0" fontAlgn="base" latinLnBrk="0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61963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Peer to Peer Exchanges      </a:t>
            </a:r>
          </a:p>
          <a:p>
            <a:pPr marL="461963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NYS DOT</a:t>
            </a:r>
          </a:p>
          <a:p>
            <a:pPr marL="461963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September 22 and 23, 2015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339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z="2800" dirty="0"/>
              <a:t>Explore Enhancements in the PIIT process</a:t>
            </a:r>
          </a:p>
          <a:p>
            <a:pPr lvl="1"/>
            <a:r>
              <a:rPr lang="en-US" sz="2400" dirty="0"/>
              <a:t>Leverage expertise in VTrans to help refine recommended alternatives</a:t>
            </a:r>
          </a:p>
          <a:p>
            <a:pPr lvl="1"/>
            <a:r>
              <a:rPr lang="en-US" sz="2400" dirty="0"/>
              <a:t>Develop truncated scoping report for Preventative Maintenance and Emergency Projects</a:t>
            </a:r>
          </a:p>
          <a:p>
            <a:pPr lvl="1"/>
            <a:r>
              <a:rPr lang="en-US" sz="2400" dirty="0"/>
              <a:t>Explore effective methods to engage upper lever management on high risk and high cost projects</a:t>
            </a:r>
          </a:p>
          <a:p>
            <a:pPr lvl="1"/>
            <a:r>
              <a:rPr lang="en-US" sz="2400" dirty="0"/>
              <a:t>Develop prescreening GIS tool for resource ID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C19 Journey Has Just </a:t>
            </a:r>
            <a:br>
              <a:rPr lang="en-US"/>
            </a:br>
            <a:r>
              <a:rPr lang="en-US"/>
              <a:t>Begun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41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867"/>
          <a:stretch/>
        </p:blipFill>
        <p:spPr>
          <a:xfrm flipH="1">
            <a:off x="4297680" y="1314834"/>
            <a:ext cx="4889494" cy="42760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7681" y="1593669"/>
            <a:ext cx="4889494" cy="399723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effectLst/>
              </a:rPr>
              <a:t>ABC Performance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373457" y="1752600"/>
            <a:ext cx="6705600" cy="523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+mj-cs"/>
              </a:rPr>
              <a:t>54 ABC projects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Delivered from 2012 to date, which is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+mj-cs"/>
              </a:rPr>
              <a:t>50% of all Projects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Representing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" panose="020B0502040204020203" pitchFamily="34" charset="0"/>
              </a:rPr>
              <a:t>$84 Million 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Construction costs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" panose="020B0502040204020203" pitchFamily="34" charset="0"/>
              </a:rPr>
              <a:t>100%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New Bridges Opened on Time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8977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5572407" y="1752600"/>
            <a:ext cx="3238500" cy="439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  <a:noAutofit/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35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40% savings in Engineering costs</a:t>
            </a:r>
          </a:p>
          <a:p>
            <a:pPr marL="641151" marR="0" lvl="1" indent="-2857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ABC Standardized approach</a:t>
            </a:r>
          </a:p>
          <a:p>
            <a:pPr marL="641151" marR="0" lvl="1" indent="-2857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Shorter duration design process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Preliminary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Engineering (PE) Savings </a:t>
            </a:r>
          </a:p>
          <a:p>
            <a:pPr marL="641151" marR="0" lvl="1" indent="-2857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ABC = Shorter Construction Durations and Construction Engineering (CE) Savings</a:t>
            </a:r>
          </a:p>
          <a:p>
            <a:pPr marL="526851" marR="0" lvl="1" indent="-1714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55402" marR="0" lvl="0" indent="-131267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5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5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55402" marR="0" lvl="0" indent="-131267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5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55402" marR="0" lvl="0" indent="-131267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hart 7"/>
          <p:cNvGraphicFramePr>
            <a:graphicFrameLocks noChangeAspect="1"/>
          </p:cNvGraphicFramePr>
          <p:nvPr>
            <p:extLst/>
          </p:nvPr>
        </p:nvGraphicFramePr>
        <p:xfrm>
          <a:off x="130629" y="1205460"/>
          <a:ext cx="5222604" cy="548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 –Engineering Costs</a:t>
            </a:r>
          </a:p>
        </p:txBody>
      </p:sp>
    </p:spTree>
    <p:extLst>
      <p:ext uri="{BB962C8B-B14F-4D97-AF65-F5344CB8AC3E}">
        <p14:creationId xmlns:p14="http://schemas.microsoft.com/office/powerpoint/2010/main" val="3937340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5067300" y="1752600"/>
            <a:ext cx="3467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  <a:noAutofit/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35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70-75% savings in resource demands</a:t>
            </a:r>
          </a:p>
          <a:p>
            <a:pPr marL="641151" marR="0" lvl="1" indent="-2857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ABC = Less impact to existing Utilities</a:t>
            </a:r>
          </a:p>
          <a:p>
            <a:pPr marL="641151" marR="0" lvl="1" indent="-2857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ABC = Less ROW impacts</a:t>
            </a:r>
          </a:p>
          <a:p>
            <a:pPr marL="641151" marR="0" lvl="1" indent="-2857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ABC = Less Environmental impacts </a:t>
            </a:r>
          </a:p>
          <a:p>
            <a:pPr marL="641151" marR="0" lvl="1" indent="-28575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Team Co-organization and Co-location efficiencies</a:t>
            </a:r>
          </a:p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55402" marR="0" lvl="0" indent="-131267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5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5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55402" marR="0" lvl="0" indent="-131267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5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55402" marR="0" lvl="0" indent="-131267" algn="l" defTabSz="5143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/>
          </p:nvPr>
        </p:nvGraphicFramePr>
        <p:xfrm>
          <a:off x="235131" y="1274057"/>
          <a:ext cx="5309634" cy="5278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ABP –Resource Demands </a:t>
            </a:r>
          </a:p>
        </p:txBody>
      </p:sp>
    </p:spTree>
    <p:extLst>
      <p:ext uri="{BB962C8B-B14F-4D97-AF65-F5344CB8AC3E}">
        <p14:creationId xmlns:p14="http://schemas.microsoft.com/office/powerpoint/2010/main" val="31783795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867"/>
          <a:stretch/>
        </p:blipFill>
        <p:spPr>
          <a:xfrm flipH="1">
            <a:off x="4532805" y="1377729"/>
            <a:ext cx="4488966" cy="3925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3177" y="1422121"/>
            <a:ext cx="4950824" cy="40642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ABC Construction Savings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373457" y="1752600"/>
            <a:ext cx="6705600" cy="523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+mj-cs"/>
              </a:rPr>
              <a:t>18% Savings</a:t>
            </a: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ABC vs Conventional Projects based on 37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new projects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6318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3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-167640" y="1209675"/>
            <a:ext cx="533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satisfied were you with ABC?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01752" marR="0" lvl="1" indent="0" algn="l" defTabSz="685800" rtl="0" eaLnBrk="0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92D050"/>
              </a:buClr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397 Responses from 9 2015 projects</a:t>
            </a:r>
          </a:p>
          <a:p>
            <a:pPr marL="641747" marR="0" lvl="1" indent="-167879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Arial" charset="0"/>
              <a:buChar char="–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0" y="1939834"/>
          <a:ext cx="3657600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905250" y="3368720"/>
            <a:ext cx="5334000" cy="72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Overall, how satisfied were you with how VTrans delivered this project?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286250" y="3987845"/>
          <a:ext cx="45720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ontent Placeholder 4"/>
          <p:cNvSpPr txBox="1">
            <a:spLocks/>
          </p:cNvSpPr>
          <p:nvPr/>
        </p:nvSpPr>
        <p:spPr bwMode="auto">
          <a:xfrm>
            <a:off x="3905250" y="1221990"/>
            <a:ext cx="4953000" cy="59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satisfied are you with the information you received about the bridge project?</a:t>
            </a:r>
          </a:p>
          <a:p>
            <a:pPr marL="298847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41747" marR="0" lvl="1" indent="-167879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Arial" charset="0"/>
              <a:buChar char="–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3869" marR="0" lvl="0" indent="-17502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4286250" y="1691911"/>
          <a:ext cx="4857750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6629400" cy="715962"/>
          </a:xfrm>
        </p:spPr>
        <p:txBody>
          <a:bodyPr/>
          <a:lstStyle/>
          <a:p>
            <a:r>
              <a:rPr lang="en-US" dirty="0"/>
              <a:t>Customer Survey Results</a:t>
            </a:r>
          </a:p>
        </p:txBody>
      </p:sp>
    </p:spTree>
    <p:extLst>
      <p:ext uri="{BB962C8B-B14F-4D97-AF65-F5344CB8AC3E}">
        <p14:creationId xmlns:p14="http://schemas.microsoft.com/office/powerpoint/2010/main" val="365052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90513" indent="-290513"/>
            <a:r>
              <a:rPr lang="en-US" dirty="0"/>
              <a:t>Expediting Project Delivery identifies 24 strategies for addressing or avoiding 16 common constraints in order to speed delivery of transportation projects.</a:t>
            </a:r>
          </a:p>
          <a:p>
            <a:r>
              <a:rPr lang="en-US" dirty="0"/>
              <a:t>Strategies Grouped Under Six Objectives:</a:t>
            </a:r>
          </a:p>
          <a:p>
            <a:pPr marL="742950" lvl="1" indent="-457200">
              <a:buClr>
                <a:srgbClr val="21368B"/>
              </a:buClr>
              <a:buFont typeface="+mj-lt"/>
              <a:buAutoNum type="arabicPeriod"/>
            </a:pPr>
            <a:r>
              <a:rPr lang="en-US" dirty="0">
                <a:solidFill>
                  <a:srgbClr val="21368B"/>
                </a:solidFill>
              </a:rPr>
              <a:t>Improve internal communication and coordination;</a:t>
            </a:r>
          </a:p>
          <a:p>
            <a:pPr marL="742950" lvl="1" indent="-457200">
              <a:buClr>
                <a:srgbClr val="21368B"/>
              </a:buClr>
              <a:buFont typeface="+mj-lt"/>
              <a:buAutoNum type="arabicPeriod"/>
            </a:pPr>
            <a:r>
              <a:rPr lang="en-US" dirty="0">
                <a:solidFill>
                  <a:srgbClr val="21368B"/>
                </a:solidFill>
              </a:rPr>
              <a:t>Streamline decision-making;</a:t>
            </a:r>
          </a:p>
          <a:p>
            <a:pPr marL="742950" lvl="1" indent="-457200">
              <a:buClr>
                <a:srgbClr val="21368B"/>
              </a:buClr>
              <a:buFont typeface="+mj-lt"/>
              <a:buAutoNum type="arabicPeriod"/>
            </a:pPr>
            <a:r>
              <a:rPr lang="en-US" dirty="0">
                <a:solidFill>
                  <a:srgbClr val="21368B"/>
                </a:solidFill>
              </a:rPr>
              <a:t>Improve resource agency involvement and collaboration;</a:t>
            </a:r>
          </a:p>
          <a:p>
            <a:pPr marL="742950" lvl="1" indent="-457200">
              <a:buClr>
                <a:srgbClr val="21368B"/>
              </a:buClr>
              <a:buFont typeface="+mj-lt"/>
              <a:buAutoNum type="arabicPeriod"/>
            </a:pPr>
            <a:r>
              <a:rPr lang="en-US" dirty="0">
                <a:solidFill>
                  <a:srgbClr val="21368B"/>
                </a:solidFill>
              </a:rPr>
              <a:t>Improve public involvement and support;</a:t>
            </a:r>
          </a:p>
          <a:p>
            <a:pPr marL="742950" lvl="1" indent="-457200">
              <a:buClr>
                <a:srgbClr val="21368B"/>
              </a:buClr>
              <a:buFont typeface="+mj-lt"/>
              <a:buAutoNum type="arabicPeriod"/>
            </a:pPr>
            <a:r>
              <a:rPr lang="en-US" dirty="0">
                <a:solidFill>
                  <a:srgbClr val="21368B"/>
                </a:solidFill>
              </a:rPr>
              <a:t>Demonstrate real commitment to the project; and</a:t>
            </a:r>
          </a:p>
          <a:p>
            <a:pPr marL="742950" lvl="1" indent="-457200">
              <a:buClr>
                <a:srgbClr val="21368B"/>
              </a:buClr>
              <a:buFont typeface="+mj-lt"/>
              <a:buAutoNum type="arabicPeriod"/>
            </a:pPr>
            <a:r>
              <a:rPr lang="en-US" dirty="0">
                <a:solidFill>
                  <a:srgbClr val="21368B"/>
                </a:solidFill>
              </a:rPr>
              <a:t>Coordinate work across phases of project delivery.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C19</a:t>
            </a:r>
            <a:r>
              <a:rPr lang="en-US" dirty="0"/>
              <a:t> - Expediting Project Delivery</a:t>
            </a:r>
          </a:p>
        </p:txBody>
      </p:sp>
    </p:spTree>
    <p:extLst>
      <p:ext uri="{BB962C8B-B14F-4D97-AF65-F5344CB8AC3E}">
        <p14:creationId xmlns:p14="http://schemas.microsoft.com/office/powerpoint/2010/main" val="3369542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1907">
            <a:off x="4255844" y="2496304"/>
            <a:ext cx="2808046" cy="3625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56">
            <a:off x="5925076" y="2054533"/>
            <a:ext cx="3175260" cy="41088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524000"/>
            <a:ext cx="8610600" cy="1600200"/>
          </a:xfrm>
        </p:spPr>
        <p:txBody>
          <a:bodyPr/>
          <a:lstStyle/>
          <a:p>
            <a:pPr lvl="0"/>
            <a:r>
              <a:rPr lang="en-US" dirty="0"/>
              <a:t>Final Report Completed in September 2017</a:t>
            </a: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Know More…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2088026"/>
            <a:ext cx="5166820" cy="79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64" charset="-128"/>
                <a:cs typeface="ＭＳ Ｐゴシック" pitchFamily="6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6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6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64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9pPr>
          </a:lstStyle>
          <a:p>
            <a:pPr marL="514350" marR="0" lvl="2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3901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200" i="1" kern="0" dirty="0">
                <a:solidFill>
                  <a:srgbClr val="000000"/>
                </a:solidFill>
                <a:latin typeface="Arial"/>
              </a:rPr>
              <a:t>http://vtrans.vermont.gov/sites/aot/files/portal/documents/other/SHRP2%20C19%20Final%20Report%20-%20Expediting%20Project%20Delivery.pdf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6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6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64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3048000"/>
            <a:ext cx="3581400" cy="3276600"/>
          </a:xfrm>
          <a:prstGeom prst="rect">
            <a:avLst/>
          </a:prstGeom>
        </p:spPr>
        <p:txBody>
          <a:bodyPr vert="horz" lIns="91440"/>
          <a:lstStyle>
            <a:lvl1pPr marL="0" indent="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3901D"/>
              </a:buClr>
              <a:buFont typeface="Arial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5715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Franklin Gothic Book" pitchFamily="34" charset="0"/>
              <a:buChar char="–"/>
              <a:defRPr sz="22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857250" indent="-285750" algn="l" defTabSz="914400" rtl="0" eaLnBrk="1" latinLnBrk="0" hangingPunct="1">
              <a:spcBef>
                <a:spcPts val="300"/>
              </a:spcBef>
              <a:buClr>
                <a:srgbClr val="F3901D"/>
              </a:buClr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188720" indent="-228600" algn="l" defTabSz="914400" rtl="0" eaLnBrk="1" latinLnBrk="0" hangingPunct="1">
              <a:spcBef>
                <a:spcPts val="300"/>
              </a:spcBef>
              <a:buClr>
                <a:srgbClr val="F3901D"/>
              </a:buClr>
              <a:buFont typeface="Lucida Grande"/>
              <a:buChar char="»"/>
              <a:defRPr lang="en-US"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600200" indent="-228600" algn="l" defTabSz="914400" rtl="0" eaLnBrk="1" latinLnBrk="0" hangingPunct="1">
              <a:spcBef>
                <a:spcPts val="400"/>
              </a:spcBef>
              <a:buClr>
                <a:srgbClr val="F3901D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dirty="0" err="1"/>
              <a:t>VTrans</a:t>
            </a:r>
            <a:r>
              <a:rPr lang="en-US" dirty="0"/>
              <a:t> Public Involvement Guide</a:t>
            </a:r>
          </a:p>
          <a:p>
            <a:pPr marL="514350" lvl="2" indent="-228600"/>
            <a:r>
              <a:rPr lang="en-US" sz="1200" i="1" kern="0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ＭＳ Ｐゴシック"/>
              </a:rPr>
              <a:t>http://vtrans.vermont.gov/sites/aot/files/highway/documents/publications/VTransPublicInvolvementGuide2017.pdf</a:t>
            </a:r>
          </a:p>
          <a:p>
            <a:pPr marL="228600" indent="-228600"/>
            <a:r>
              <a:rPr lang="en-US" dirty="0"/>
              <a:t>Project Case Study Sheet</a:t>
            </a:r>
          </a:p>
          <a:p>
            <a:pPr marL="228600" indent="-228600"/>
            <a:r>
              <a:rPr lang="en-US" dirty="0"/>
              <a:t>Contact Us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6609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2" descr="\\aotfs02v\vtrans$\Projects-Engineering\MiddleburyRS0174(8)78F217\Structures\Pictures\Construction\DSCN09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470025"/>
            <a:ext cx="60356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748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876800" y="2407920"/>
            <a:ext cx="3489960" cy="31089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remember to type in your questions to the question prompt. 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 for participating!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2" y="1905000"/>
            <a:ext cx="4612640" cy="34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26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221480" y="1828800"/>
            <a:ext cx="4008120" cy="34899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Michael Smelker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New Mexico DOT</a:t>
            </a:r>
          </a:p>
          <a:p>
            <a:pPr indent="0">
              <a:spcBef>
                <a:spcPts val="0"/>
              </a:spcBef>
              <a:buNone/>
            </a:pPr>
            <a:r>
              <a:rPr lang="en-US" sz="2000" dirty="0">
                <a:hlinkClick r:id="rId3"/>
              </a:rPr>
              <a:t>MichaelJ.Smelker@state.nm.us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575-525-7349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Laura Stone, </a:t>
            </a:r>
            <a:r>
              <a:rPr lang="en-US" sz="2000" dirty="0" err="1"/>
              <a:t>VTrans</a:t>
            </a:r>
            <a:endParaRPr lang="en-US" sz="2000" dirty="0"/>
          </a:p>
          <a:p>
            <a:pPr indent="0">
              <a:spcBef>
                <a:spcPts val="0"/>
              </a:spcBef>
              <a:buNone/>
            </a:pPr>
            <a:r>
              <a:rPr lang="en-US" sz="2000" dirty="0">
                <a:hlinkClick r:id="rId4"/>
              </a:rPr>
              <a:t>Laura.Stone@vermont.gov</a:t>
            </a:r>
            <a:endParaRPr lang="en-US" sz="2000" dirty="0"/>
          </a:p>
          <a:p>
            <a:pPr indent="0">
              <a:spcBef>
                <a:spcPts val="0"/>
              </a:spcBef>
              <a:buNone/>
            </a:pPr>
            <a:r>
              <a:rPr lang="en-US" sz="2000" dirty="0"/>
              <a:t>802-828-3042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533400" y="1828800"/>
            <a:ext cx="3505199" cy="4267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 Kurgan, AASHTO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kkurgan@aashto.org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202-624-3635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Figueroa, FHWA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Carlos.Figueroa@dot.gov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202-366-5266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Williams, FHWA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david.Williams@dot.gov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202-366-4074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00727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effectLst/>
                <a:latin typeface="FranklinGotMdITC"/>
                <a:ea typeface="MS PGothic" pitchFamily="34" charset="-128"/>
                <a:cs typeface="FranklinGotMdIT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9pPr>
          </a:lstStyle>
          <a:p>
            <a:r>
              <a:rPr lang="en-US" sz="3200" kern="0" dirty="0"/>
              <a:t>Presenter Contacts</a:t>
            </a:r>
          </a:p>
        </p:txBody>
      </p:sp>
    </p:spTree>
    <p:extLst>
      <p:ext uri="{BB962C8B-B14F-4D97-AF65-F5344CB8AC3E}">
        <p14:creationId xmlns:p14="http://schemas.microsoft.com/office/powerpoint/2010/main" val="320922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 dirty="0">
                <a:latin typeface="Franklin Gothic Book" pitchFamily="34" charset="0"/>
                <a:ea typeface="ＭＳ Ｐゴシック" pitchFamily="64" charset="-128"/>
                <a:cs typeface="+mj-cs"/>
              </a:rPr>
              <a:t>Expediting Project Delivery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33996"/>
              </p:ext>
            </p:extLst>
          </p:nvPr>
        </p:nvGraphicFramePr>
        <p:xfrm>
          <a:off x="586962" y="1043940"/>
          <a:ext cx="7871238" cy="54330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610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20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20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20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20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620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6762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Strategy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Stage of Project Planning or Delivery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Early Planning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Corridor Planning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NEPA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Design/ROW/ Permitting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Construction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 Change-control practices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 Consolidated decision council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 Context-sensitive design and solutions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 Coordinated and responsive agency involvement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5. Dispute-resolution process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 DOT-funded resource agency liaisons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7. Early commitment of construction funding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8. Expedited internal review and decision-making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9. Facilitation to align expectations up front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10. Highly responsive public engagement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11. Incentive payments to expedite relocations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12. Media relations manager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13. Performance standards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14. Planning and environmental linkages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15. Planning-level environmental screening criteria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16. Programmatic agreement for Section 106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17. Programmatic or batched permitting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18. Real-time collaborative interagency reviews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19. Regional environmental analysis framework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20. Risk management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21. Strategic oversight and readiness assessment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22. Team co-location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23. Tiered NEPA process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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676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24. Up-front environmental commitments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sym typeface="Wingdings"/>
                        </a:rPr>
                        <a:t>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0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SHRP2 on the Web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783" y="1461113"/>
            <a:ext cx="4558955" cy="478403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GoSHRP2 </a:t>
            </a:r>
            <a:br>
              <a:rPr lang="en-US" sz="2400" b="1" dirty="0"/>
            </a:b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ea typeface="ＭＳ Ｐゴシック"/>
                <a:hlinkClick r:id="rId3"/>
              </a:rPr>
              <a:t>www.fhwa.dot.gov/GoSHRP2</a:t>
            </a:r>
            <a:endParaRPr lang="en-US" b="1" u="sng" dirty="0">
              <a:solidFill>
                <a:schemeClr val="accent1">
                  <a:lumMod val="50000"/>
                </a:schemeClr>
              </a:solidFill>
              <a:ea typeface="ＭＳ Ｐゴシック"/>
            </a:endParaRPr>
          </a:p>
          <a:p>
            <a:pPr lvl="1">
              <a:spcAft>
                <a:spcPts val="0"/>
              </a:spcAft>
            </a:pPr>
            <a:r>
              <a:rPr lang="en-US" dirty="0"/>
              <a:t>Apply for Implementation assistance</a:t>
            </a:r>
          </a:p>
          <a:p>
            <a:pPr lvl="1">
              <a:spcAft>
                <a:spcPts val="0"/>
              </a:spcAft>
            </a:pPr>
            <a:r>
              <a:rPr lang="en-US" dirty="0"/>
              <a:t>Learn how practitioners are using SHRP2 products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2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SHRP2 @AASHTO </a:t>
            </a:r>
            <a:r>
              <a:rPr lang="en-US" b="1" dirty="0">
                <a:solidFill>
                  <a:srgbClr val="21368B"/>
                </a:solidFill>
                <a:ea typeface="ＭＳ Ｐゴシック"/>
                <a:hlinkClick r:id="rId4"/>
              </a:rPr>
              <a:t>http://SHRP2.transportation.org</a:t>
            </a:r>
            <a:endParaRPr lang="en-US" sz="2400" b="1" dirty="0"/>
          </a:p>
          <a:p>
            <a:pPr lvl="1">
              <a:spcAft>
                <a:spcPts val="600"/>
              </a:spcAft>
            </a:pPr>
            <a:r>
              <a:rPr lang="en-US" dirty="0"/>
              <a:t>Implementation information for AASHTO members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400" b="1" dirty="0"/>
              <a:t>SHRP2 @TRB </a:t>
            </a:r>
            <a:r>
              <a:rPr lang="en-US" b="1" dirty="0">
                <a:solidFill>
                  <a:srgbClr val="000000"/>
                </a:solidFill>
                <a:ea typeface="ＭＳ Ｐゴシック"/>
                <a:hlinkClick r:id="rId5"/>
              </a:rPr>
              <a:t>www.TRB.org/SHRP2</a:t>
            </a:r>
            <a:r>
              <a:rPr lang="en-US" b="1" dirty="0">
                <a:solidFill>
                  <a:srgbClr val="000000"/>
                </a:solidFill>
                <a:ea typeface="ＭＳ Ｐゴシック"/>
              </a:rPr>
              <a:t> </a:t>
            </a:r>
            <a:endParaRPr lang="en-US" sz="2400" b="1" dirty="0"/>
          </a:p>
          <a:p>
            <a:pPr lvl="1">
              <a:spcAft>
                <a:spcPts val="1200"/>
              </a:spcAft>
            </a:pPr>
            <a:r>
              <a:rPr lang="en-US" dirty="0"/>
              <a:t>Research information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34748" y="1447800"/>
            <a:ext cx="3901196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505868" y="4876800"/>
            <a:ext cx="4558955" cy="170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950" indent="-2349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 marL="692150" indent="-2349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64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F3901D"/>
              </a:buClr>
            </a:pPr>
            <a:r>
              <a:rPr lang="en-US" sz="2400" b="1" kern="0" dirty="0">
                <a:latin typeface="+mj-lt"/>
                <a:cs typeface="Arial" pitchFamily="34" charset="0"/>
              </a:rPr>
              <a:t>FHWA </a:t>
            </a:r>
            <a:r>
              <a:rPr lang="en-US" sz="2400" b="1" kern="0" dirty="0" err="1">
                <a:latin typeface="+mj-lt"/>
                <a:cs typeface="Arial" pitchFamily="34" charset="0"/>
              </a:rPr>
              <a:t>R10</a:t>
            </a:r>
            <a:r>
              <a:rPr lang="en-US" sz="2400" b="1" kern="0" dirty="0">
                <a:latin typeface="+mj-lt"/>
                <a:cs typeface="Arial" pitchFamily="34" charset="0"/>
              </a:rPr>
              <a:t> &amp; </a:t>
            </a:r>
            <a:r>
              <a:rPr lang="en-US" sz="2400" b="1" kern="0" dirty="0" err="1">
                <a:latin typeface="+mj-lt"/>
                <a:cs typeface="Arial" pitchFamily="34" charset="0"/>
              </a:rPr>
              <a:t>C19</a:t>
            </a:r>
            <a:r>
              <a:rPr lang="en-US" sz="2400" b="1" kern="0" dirty="0">
                <a:latin typeface="+mj-lt"/>
                <a:cs typeface="Arial" pitchFamily="34" charset="0"/>
              </a:rPr>
              <a:t> Websites </a:t>
            </a:r>
            <a:br>
              <a:rPr lang="en-US" sz="2400" b="1" kern="0" dirty="0">
                <a:latin typeface="+mj-lt"/>
                <a:cs typeface="Arial" pitchFamily="34" charset="0"/>
              </a:rPr>
            </a:br>
            <a:r>
              <a:rPr lang="en-US" u="sng" dirty="0">
                <a:hlinkClick r:id="rId7"/>
              </a:rPr>
              <a:t>https://www.fhwa.dot.gov/GoSHRP2/Solutions/Renewal/R10</a:t>
            </a:r>
            <a:r>
              <a:rPr lang="en-US" dirty="0"/>
              <a:t> </a:t>
            </a:r>
            <a:endParaRPr lang="en-US" kern="0" dirty="0">
              <a:latin typeface="Arial" pitchFamily="34" charset="0"/>
              <a:cs typeface="Arial" pitchFamily="34" charset="0"/>
              <a:hlinkClick r:id="rId8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3901D"/>
              </a:buClr>
            </a:pPr>
            <a:r>
              <a:rPr lang="en-US" kern="0" dirty="0">
                <a:latin typeface="Arial" pitchFamily="34" charset="0"/>
                <a:cs typeface="Arial" pitchFamily="34" charset="0"/>
                <a:hlinkClick r:id="rId8"/>
              </a:rPr>
              <a:t>https://www.environment.fhwa.dot.gov/strmlng/shrp2-c19/default.asp</a:t>
            </a:r>
            <a:endParaRPr lang="en-US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966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29459" y="1524000"/>
            <a:ext cx="3703320" cy="34899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David Williams, FHWA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hlinkClick r:id="rId3"/>
              </a:rPr>
              <a:t>david.Williams@dot.gov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202-366-4074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/>
          </a:p>
          <a:p>
            <a:pPr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Carlos Figueroa, FHWA</a:t>
            </a: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Carlos.Figueroa@dot.gov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202-366-5266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1359057" y="2067727"/>
            <a:ext cx="2745573" cy="267271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 Kurgan, AASHTO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kkurgan@aashto.org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202-624-3635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12203" y="4139839"/>
            <a:ext cx="2537832" cy="49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16" b="50000"/>
          <a:stretch/>
        </p:blipFill>
        <p:spPr bwMode="auto">
          <a:xfrm>
            <a:off x="4678680" y="4162425"/>
            <a:ext cx="62246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7" y="4017888"/>
            <a:ext cx="1712659" cy="655278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200727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effectLst/>
                <a:latin typeface="FranklinGotMdITC"/>
                <a:ea typeface="MS PGothic" pitchFamily="34" charset="-128"/>
                <a:cs typeface="FranklinGotMdITC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bg1"/>
                </a:solidFill>
                <a:latin typeface="FranklinGotMdITC" pitchFamily="64" charset="0"/>
                <a:ea typeface="MS PGothic" pitchFamily="34" charset="-128"/>
                <a:cs typeface="FranklinGotMdITC" pitchFamily="6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</a:defRPr>
            </a:lvl9pPr>
          </a:lstStyle>
          <a:p>
            <a:r>
              <a:rPr lang="en-US" sz="3200" kern="0" dirty="0"/>
              <a:t>AASHTO &amp; FHWA Contacts</a:t>
            </a:r>
          </a:p>
        </p:txBody>
      </p:sp>
    </p:spTree>
    <p:extLst>
      <p:ext uri="{BB962C8B-B14F-4D97-AF65-F5344CB8AC3E}">
        <p14:creationId xmlns:p14="http://schemas.microsoft.com/office/powerpoint/2010/main" val="14536913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SHRP2  Round 6 Utilities&amp;#x0D;&amp;#x0A;Implementation Assistance Program Webinar&amp;#x0D;&amp;#x0A;&amp;#x0D;&amp;#x0A;Identifying and Managing Utility Conflicts (R15&quot;/&gt;&lt;property id=&quot;20307&quot; value=&quot;767&quot;/&gt;&lt;/object&gt;&lt;object type=&quot;3&quot; unique_id=&quot;10005&quot;&gt;&lt;property id=&quot;20148&quot; value=&quot;5&quot;/&gt;&lt;property id=&quot;20300&quot; value=&quot;Slide 2 - &amp;quot;Agenda&amp;quot;&quot;/&gt;&lt;property id=&quot;20307&quot; value=&quot;768&quot;/&gt;&lt;/object&gt;&lt;object type=&quot;3&quot; unique_id=&quot;10006&quot;&gt;&lt;property id=&quot;20148&quot; value=&quot;5&quot;/&gt;&lt;property id=&quot;20300&quot; value=&quot;Slide 3 - &amp;quot;SHRP2 at a Glance&amp;quot;&quot;/&gt;&lt;property id=&quot;20307&quot; value=&quot;769&quot;/&gt;&lt;/object&gt;&lt;object type=&quot;3&quot; unique_id=&quot;10007&quot;&gt;&lt;property id=&quot;20148&quot; value=&quot;5&quot;/&gt;&lt;property id=&quot;20300&quot; value=&quot;Slide 4 - &amp;quot;Focus Areas&amp;quot;&quot;/&gt;&lt;property id=&quot;20307&quot; value=&quot;770&quot;/&gt;&lt;/object&gt;&lt;object type=&quot;3&quot; unique_id=&quot;10008&quot;&gt;&lt;property id=&quot;20148&quot; value=&quot;5&quot;/&gt;&lt;property id=&quot;20300&quot; value=&quot;Slide 5 - &amp;quot;SHRP2 Implementation &amp;#x0D;&amp;#x0A;Assistance Program&amp;quot;&quot;/&gt;&lt;property id=&quot;20307&quot; value=&quot;771&quot;/&gt;&lt;/object&gt;&lt;object type=&quot;3&quot; unique_id=&quot;10009&quot;&gt;&lt;property id=&quot;20148&quot; value=&quot;5&quot;/&gt;&lt;property id=&quot;20300&quot; value=&quot;Slide 6 - &amp;quot;Identifying and Managing &amp;#x0D;&amp;#x0A;Utility Conflicts (R15B)&amp;quot;&quot;/&gt;&lt;property id=&quot;20307&quot; value=&quot;734&quot;/&gt;&lt;/object&gt;&lt;object type=&quot;3&quot; unique_id=&quot;10010&quot;&gt;&lt;property id=&quot;20148&quot; value=&quot;5&quot;/&gt;&lt;property id=&quot;20300&quot; value=&quot;Slide 7 - &amp;quot;Identifying and Managing  Utility Conflicts (R15B)&amp;#x0D;&amp;#x0A;Implementation Assistance Program Webinar&amp;#x0D;&amp;#x0A;&amp;#x0D;&amp;#x0A;Cesar Quiroga, Princi&quot;/&gt;&lt;property id=&quot;20307&quot; value=&quot;757&quot;/&gt;&lt;/object&gt;&lt;object type=&quot;3&quot; unique_id=&quot;10011&quot;&gt;&lt;property id=&quot;20148&quot; value=&quot;5&quot;/&gt;&lt;property id=&quot;20300&quot; value=&quot;Slide 8 - &amp;quot;Identifying and Managing &amp;#x0D;&amp;#x0A;Utility Conflicts (R15B)&amp;quot;&quot;/&gt;&lt;property id=&quot;20307&quot; value=&quot;758&quot;/&gt;&lt;/object&gt;&lt;object type=&quot;3&quot; unique_id=&quot;10012&quot;&gt;&lt;property id=&quot;20148&quot; value=&quot;5&quot;/&gt;&lt;property id=&quot;20300&quot; value=&quot;Slide 9 - &amp;quot;Products 1 and 2&amp;quot;&quot;/&gt;&lt;property id=&quot;20307&quot; value=&quot;759&quot;/&gt;&lt;/object&gt;&lt;object type=&quot;3&quot; unique_id=&quot;10013&quot;&gt;&lt;property id=&quot;20148&quot; value=&quot;5&quot;/&gt;&lt;property id=&quot;20300&quot; value=&quot;Slide 10 - &amp;quot;Product 3: One-Day UCM Training &amp;#x0D;&amp;#x0A;Course&amp;quot;&quot;/&gt;&lt;property id=&quot;20307&quot; value=&quot;760&quot;/&gt;&lt;/object&gt;&lt;object type=&quot;3&quot; unique_id=&quot;10014&quot;&gt;&lt;property id=&quot;20148&quot; value=&quot;5&quot;/&gt;&lt;property id=&quot;20300&quot; value=&quot;Slide 11 - &amp;quot;Benefits, Limitations, and &amp;#x0D;&amp;#x0A;Challenges&amp;quot;&quot;/&gt;&lt;property id=&quot;20307&quot; value=&quot;761&quot;/&gt;&lt;/object&gt;&lt;object type=&quot;3&quot; unique_id=&quot;10015&quot;&gt;&lt;property id=&quot;20148&quot; value=&quot;5&quot;/&gt;&lt;property id=&quot;20300&quot; value=&quot;Slide 12 - &amp;quot;Using the UCM for Project Delivery&amp;quot;&quot;/&gt;&lt;property id=&quot;20307&quot; value=&quot;762&quot;/&gt;&lt;/object&gt;&lt;object type=&quot;3&quot; unique_id=&quot;10016&quot;&gt;&lt;property id=&quot;20148&quot; value=&quot;5&quot;/&gt;&lt;property id=&quot;20300&quot; value=&quot;Slide 13&quot;/&gt;&lt;property id=&quot;20307&quot; value=&quot;763&quot;/&gt;&lt;/object&gt;&lt;object type=&quot;3&quot; unique_id=&quot;10017&quot;&gt;&lt;property id=&quot;20148&quot; value=&quot;5&quot;/&gt;&lt;property id=&quot;20300&quot; value=&quot;Slide 14 - &amp;quot;UCM Training Course&amp;quot;&quot;/&gt;&lt;property id=&quot;20307&quot; value=&quot;764&quot;/&gt;&lt;/object&gt;&lt;object type=&quot;3&quot; unique_id=&quot;10018&quot;&gt;&lt;property id=&quot;20148&quot; value=&quot;5&quot;/&gt;&lt;property id=&quot;20300&quot; value=&quot;Slide 15 - &amp;quot;MD 32 Road Widening: &amp;#x0D;&amp;#x0A;Lessons Learned&amp;quot;&quot;/&gt;&lt;property id=&quot;20307&quot; value=&quot;765&quot;/&gt;&lt;/object&gt;&lt;object type=&quot;3&quot; unique_id=&quot;10019&quot;&gt;&lt;property id=&quot;20148&quot; value=&quot;5&quot;/&gt;&lt;property id=&quot;20300&quot; value=&quot;Slide 16 - &amp;quot;Overall Lessons Learned&amp;quot;&quot;/&gt;&lt;property id=&quot;20307&quot; value=&quot;766&quot;/&gt;&lt;/object&gt;&lt;object type=&quot;3&quot; unique_id=&quot;10020&quot;&gt;&lt;property id=&quot;20148&quot; value=&quot;5&quot;/&gt;&lt;property id=&quot;20300&quot; value=&quot;Slide 17 - &amp;quot;Round 3 Implementations&amp;quot;&quot;/&gt;&lt;property id=&quot;20307&quot; value=&quot;748&quot;/&gt;&lt;/object&gt;&lt;object type=&quot;3&quot; unique_id=&quot;10021&quot;&gt;&lt;property id=&quot;20148&quot; value=&quot;5&quot;/&gt;&lt;property id=&quot;20300&quot; value=&quot;Slide 18 - &amp;quot;Round 6 Implementation &amp;#x0D;&amp;#x0A;Assistance&amp;quot;&quot;/&gt;&lt;property id=&quot;20307&quot; value=&quot;749&quot;/&gt;&lt;/object&gt;&lt;object type=&quot;3&quot; unique_id=&quot;10022&quot;&gt;&lt;property id=&quot;20148&quot; value=&quot;5&quot;/&gt;&lt;property id=&quot;20300&quot; value=&quot;Slide 19 - &amp;quot;No Need to Wait for Assistance&amp;quot;&quot;/&gt;&lt;property id=&quot;20307&quot; value=&quot;688&quot;/&gt;&lt;/object&gt;&lt;object type=&quot;3&quot; unique_id=&quot;10023&quot;&gt;&lt;property id=&quot;20148&quot; value=&quot;5&quot;/&gt;&lt;property id=&quot;20300&quot; value=&quot;Slide 20 - &amp;quot;R15B Implementation Assistance Opportunities&amp;quot;&quot;/&gt;&lt;property id=&quot;20307&quot; value=&quot;750&quot;/&gt;&lt;/object&gt;&lt;object type=&quot;3&quot; unique_id=&quot;10024&quot;&gt;&lt;property id=&quot;20148&quot; value=&quot;5&quot;/&gt;&lt;property id=&quot;20300&quot; value=&quot;Slide 21 - &amp;quot;Recipient Requirements&amp;quot;&quot;/&gt;&lt;property id=&quot;20307&quot; value=&quot;751&quot;/&gt;&lt;/object&gt;&lt;object type=&quot;3&quot; unique_id=&quot;10025&quot;&gt;&lt;property id=&quot;20148&quot; value=&quot;5&quot;/&gt;&lt;property id=&quot;20300&quot; value=&quot;Slide 22 - &amp;quot;Recipient Requirements&amp;quot;&quot;/&gt;&lt;property id=&quot;20307&quot; value=&quot;752&quot;/&gt;&lt;/object&gt;&lt;object type=&quot;3&quot; unique_id=&quot;10026&quot;&gt;&lt;property id=&quot;20148&quot; value=&quot;5&quot;/&gt;&lt;property id=&quot;20300&quot; value=&quot;Slide 23 - &amp;quot;Utility Investigation Technologies (R01B)&amp;#x0D;&amp;#x0A;&amp;#x0D;&amp;#x0A;&amp;#x0D;&amp;#x0A;&amp;#x0D;&amp;#x0A;Gary Young, Principal Investigator&amp;#x0D;&amp;#x0A;James Anspach, Investigator*&amp;#x0D;&amp;#x0A;*Spea&quot;/&gt;&lt;property id=&quot;20307&quot; value=&quot;618&quot;/&gt;&lt;/object&gt;&lt;object type=&quot;3&quot; unique_id=&quot;10027&quot;&gt;&lt;property id=&quot;20148&quot; value=&quot;5&quot;/&gt;&lt;property id=&quot;20300&quot; value=&quot;Slide 24 - &amp;quot;Utility Investigation Technologies&amp;#x0D;&amp;#x0A;(R01B)&amp;quot;&quot;/&gt;&lt;property id=&quot;20307&quot; value=&quot;754&quot;/&gt;&lt;/object&gt;&lt;object type=&quot;3&quot; unique_id=&quot;10028&quot;&gt;&lt;property id=&quot;20148&quot; value=&quot;5&quot;/&gt;&lt;property id=&quot;20300&quot; value=&quot;Slide 25 - &amp;quot;System Implementation &amp;#x0D;&amp;#x0A;Parameters and Limitations&amp;quot;&quot;/&gt;&lt;property id=&quot;20307&quot; value=&quot;772&quot;/&gt;&lt;/object&gt;&lt;object type=&quot;3&quot; unique_id=&quot;10029&quot;&gt;&lt;property id=&quot;20148&quot; value=&quot;5&quot;/&gt;&lt;property id=&quot;20300&quot; value=&quot;Slide 26 - &amp;quot;Traditional Multi-Sensor / &amp;#x0D;&amp;#x0A;Technology Toolbox&amp;quot;&quot;/&gt;&lt;property id=&quot;20307&quot; value=&quot;773&quot;/&gt;&lt;/object&gt;&lt;object type=&quot;3&quot; unique_id=&quot;10030&quot;&gt;&lt;property id=&quot;20148&quot; value=&quot;5&quot;/&gt;&lt;property id=&quot;20300&quot; value=&quot;Slide 27 - &amp;quot;Technologies Developed/Studied&amp;quot;&quot;/&gt;&lt;property id=&quot;20307&quot; value=&quot;774&quot;/&gt;&lt;/object&gt;&lt;object type=&quot;3&quot; unique_id=&quot;10031&quot;&gt;&lt;property id=&quot;20148&quot; value=&quot;5&quot;/&gt;&lt;property id=&quot;20300&quot; value=&quot;Slide 28 - &amp;quot;Definitions&amp;quot;&quot;/&gt;&lt;property id=&quot;20307&quot; value=&quot;775&quot;/&gt;&lt;/object&gt;&lt;object type=&quot;3&quot; unique_id=&quot;10032&quot;&gt;&lt;property id=&quot;20148&quot; value=&quot;5&quot;/&gt;&lt;property id=&quot;20300&quot; value=&quot;Slide 29 - &amp;quot;Time Domain Electromagnetic Induction (TDEMI)&amp;quot;&quot;/&gt;&lt;property id=&quot;20307&quot; value=&quot;776&quot;/&gt;&lt;/object&gt;&lt;object type=&quot;3&quot; unique_id=&quot;10033&quot;&gt;&lt;property id=&quot;20148&quot; value=&quot;5&quot;/&gt;&lt;property id=&quot;20300&quot; value=&quot;Slide 30 - &amp;quot;Benefits of Implementation&amp;quot;&quot;/&gt;&lt;property id=&quot;20307&quot; value=&quot;777&quot;/&gt;&lt;/object&gt;&lt;object type=&quot;3&quot; unique_id=&quot;10034&quot;&gt;&lt;property id=&quot;20148&quot; value=&quot;5&quot;/&gt;&lt;property id=&quot;20300&quot; value=&quot;Slide 31 - &amp;quot;Benefits Beyond the Utilities&amp;quot;&quot;/&gt;&lt;property id=&quot;20307&quot; value=&quot;778&quot;/&gt;&lt;/object&gt;&lt;object type=&quot;3&quot; unique_id=&quot;10035&quot;&gt;&lt;property id=&quot;20148&quot; value=&quot;5&quot;/&gt;&lt;property id=&quot;20300&quot; value=&quot;Slide 32 - &amp;quot;Implementation Parameters&amp;quot;&quot;/&gt;&lt;property id=&quot;20307&quot; value=&quot;779&quot;/&gt;&lt;/object&gt;&lt;object type=&quot;3&quot; unique_id=&quot;10036&quot;&gt;&lt;property id=&quot;20148&quot; value=&quot;5&quot;/&gt;&lt;property id=&quot;20300&quot; value=&quot;Slide 33 - &amp;quot;Site Parameters (GPR)&amp;quot;&quot;/&gt;&lt;property id=&quot;20307&quot; value=&quot;780&quot;/&gt;&lt;/object&gt;&lt;object type=&quot;3&quot; unique_id=&quot;10037&quot;&gt;&lt;property id=&quot;20148&quot; value=&quot;5&quot;/&gt;&lt;property id=&quot;20300&quot; value=&quot;Slide 34 - &amp;quot;Site Parameters (TDEMI)&amp;quot;&quot;/&gt;&lt;property id=&quot;20307&quot; value=&quot;781&quot;/&gt;&lt;/object&gt;&lt;object type=&quot;3&quot; unique_id=&quot;10038&quot;&gt;&lt;property id=&quot;20148&quot; value=&quot;5&quot;/&gt;&lt;property id=&quot;20300&quot; value=&quot;Slide 35 - &amp;quot;Merging Datasets&amp;quot;&quot;/&gt;&lt;property id=&quot;20307&quot; value=&quot;782&quot;/&gt;&lt;/object&gt;&lt;object type=&quot;3&quot; unique_id=&quot;10039&quot;&gt;&lt;property id=&quot;20148&quot; value=&quot;5&quot;/&gt;&lt;property id=&quot;20300&quot; value=&quot;Slide 36 - &amp;quot;CALTRANS PROJECT&amp;#x0D;&amp;#x0A;Correctly Mapping a High-Impact Utility That Was Misplaced on Records&amp;quot;&quot;/&gt;&lt;property id=&quot;20307&quot; value=&quot;783&quot;/&gt;&lt;/object&gt;&lt;object type=&quot;3&quot; unique_id=&quot;10040&quot;&gt;&lt;property id=&quot;20148&quot; value=&quot;5&quot;/&gt;&lt;property id=&quot;20300&quot; value=&quot;Slide 37 - &amp;quot;GDOT – GPR and TDEMI&amp;quot;&quot;/&gt;&lt;property id=&quot;20307&quot; value=&quot;784&quot;/&gt;&lt;/object&gt;&lt;object type=&quot;3&quot; unique_id=&quot;10041&quot;&gt;&lt;property id=&quot;20148&quot; value=&quot;5&quot;/&gt;&lt;property id=&quot;20300&quot; value=&quot;Slide 38 - &amp;quot;FLDOT:  3D GPR depths checked to &amp;#x0D;&amp;#x0A;within ½ foot accuracy&amp;quot;&quot;/&gt;&lt;property id=&quot;20307&quot; value=&quot;785&quot;/&gt;&lt;/object&gt;&lt;object type=&quot;3&quot; unique_id=&quot;10042&quot;&gt;&lt;property id=&quot;20148&quot; value=&quot;5&quot;/&gt;&lt;property id=&quot;20300&quot; value=&quot;Slide 39 - &amp;quot;R01B Implementation Assistance&amp;quot;&quot;/&gt;&lt;property id=&quot;20307&quot; value=&quot;755&quot;/&gt;&lt;/object&gt;&lt;object type=&quot;3&quot; unique_id=&quot;10043&quot;&gt;&lt;property id=&quot;20148&quot; value=&quot;5&quot;/&gt;&lt;property id=&quot;20300&quot; value=&quot;Slide 40 - &amp;quot;R01B Implementation Assistance&amp;quot;&quot;/&gt;&lt;property id=&quot;20307&quot; value=&quot;756&quot;/&gt;&lt;/object&gt;&lt;object type=&quot;3&quot; unique_id=&quot;10044&quot;&gt;&lt;property id=&quot;20148&quot; value=&quot;5&quot;/&gt;&lt;property id=&quot;20300&quot; value=&quot;Slide 41 - &amp;quot;R01B Implementation Assistance Opportunities&amp;quot;&quot;/&gt;&lt;property id=&quot;20307&quot; value=&quot;723&quot;/&gt;&lt;/object&gt;&lt;object type=&quot;3&quot; unique_id=&quot;10045&quot;&gt;&lt;property id=&quot;20148&quot; value=&quot;5&quot;/&gt;&lt;property id=&quot;20300&quot; value=&quot;Slide 42 - &amp;quot;Additional R01B Product&amp;#x0D;&amp;#x0A;Information&amp;quot;&quot;/&gt;&lt;property id=&quot;20307&quot; value=&quot;724&quot;/&gt;&lt;/object&gt;&lt;object type=&quot;3&quot; unique_id=&quot;10047&quot;&gt;&lt;property id=&quot;20148&quot; value=&quot;5&quot;/&gt;&lt;property id=&quot;20300&quot; value=&quot;Slide 43 - &amp;quot;Round 6 Implementation &amp;#x0D;&amp;#x0A;Product Webinars (all times EDT)&amp;quot;&quot;/&gt;&lt;property id=&quot;20307&quot; value=&quot;731&quot;/&gt;&lt;/object&gt;&lt;object type=&quot;3&quot; unique_id=&quot;10048&quot;&gt;&lt;property id=&quot;20148&quot; value=&quot;5&quot;/&gt;&lt;property id=&quot;20300&quot; value=&quot;Slide 44 - &amp;quot;Round 6 Product Research&amp;#x0D;&amp;#x0A;Webinar Recordings&amp;quot;&quot;/&gt;&lt;property id=&quot;20307&quot; value=&quot;726&quot;/&gt;&lt;/object&gt;&lt;object type=&quot;3&quot; unique_id=&quot;10049&quot;&gt;&lt;property id=&quot;20148&quot; value=&quot;5&quot;/&gt;&lt;property id=&quot;20300&quot; value=&quot;Slide 45 - &amp;quot;Timeline&amp;quot;&quot;/&gt;&lt;property id=&quot;20307&quot; value=&quot;730&quot;/&gt;&lt;/object&gt;&lt;object type=&quot;3&quot; unique_id=&quot;10050&quot;&gt;&lt;property id=&quot;20148&quot; value=&quot;5&quot;/&gt;&lt;property id=&quot;20300&quot; value=&quot;Slide 46 - &amp;quot;For More Information&amp;quot;&quot;/&gt;&lt;property id=&quot;20307&quot; value=&quot;7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Bullets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2_Bullets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3_Bullets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Bullets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SHRP2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2400" b="0" dirty="0" smtClean="0">
            <a:solidFill>
              <a:schemeClr val="bg1">
                <a:lumMod val="50000"/>
              </a:schemeClr>
            </a:solidFill>
            <a:latin typeface="Franklin Gothic Medium" panose="020B0603020102020204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checker design template_PMX">
  <a:themeElements>
    <a:clrScheme name="PMX">
      <a:dk1>
        <a:srgbClr val="BD2B2B"/>
      </a:dk1>
      <a:lt1>
        <a:srgbClr val="777777"/>
      </a:lt1>
      <a:dk2>
        <a:srgbClr val="898F4B"/>
      </a:dk2>
      <a:lt2>
        <a:srgbClr val="2A6EBB"/>
      </a:lt2>
      <a:accent1>
        <a:srgbClr val="589199"/>
      </a:accent1>
      <a:accent2>
        <a:srgbClr val="002244"/>
      </a:accent2>
      <a:accent3>
        <a:srgbClr val="825C26"/>
      </a:accent3>
      <a:accent4>
        <a:srgbClr val="A25231"/>
      </a:accent4>
      <a:accent5>
        <a:srgbClr val="D3BF96"/>
      </a:accent5>
      <a:accent6>
        <a:srgbClr val="D1D1B6"/>
      </a:accent6>
      <a:hlink>
        <a:srgbClr val="B3CBEA"/>
      </a:hlink>
      <a:folHlink>
        <a:srgbClr val="AFD4D7"/>
      </a:folHlink>
    </a:clrScheme>
    <a:fontScheme name="Custom Design">
      <a:majorFont>
        <a:latin typeface="Myriad Pr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MX PPT Template A.potx [Read-Only]" id="{7A0C0E0B-70E8-4D2A-A783-C65EAA59B043}" vid="{CBCAB9F1-CBB4-45D4-909D-6A07550A485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C21D708C9F4459D52D739FA1CF3E1" ma:contentTypeVersion="2" ma:contentTypeDescription="Create a new document." ma:contentTypeScope="" ma:versionID="65b2f360b40e1c6706d386ec04978a4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bb9ff0a29388135f283ffa78f89813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6F5532-AB89-46A0-AC71-598FED9CBA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11DB2D-90EF-44D5-AB8A-EC0F15020C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4F26437-F269-411E-97B8-7433B389A226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39247</TotalTime>
  <Words>2461</Words>
  <Application>Microsoft Office PowerPoint</Application>
  <PresentationFormat>On-screen Show (4:3)</PresentationFormat>
  <Paragraphs>694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63</vt:i4>
      </vt:variant>
    </vt:vector>
  </HeadingPairs>
  <TitlesOfParts>
    <vt:vector size="95" baseType="lpstr">
      <vt:lpstr>MS PGothic</vt:lpstr>
      <vt:lpstr>MS PGothic</vt:lpstr>
      <vt:lpstr>Arial</vt:lpstr>
      <vt:lpstr>Calibri</vt:lpstr>
      <vt:lpstr>Courier New</vt:lpstr>
      <vt:lpstr>Franklin Gothic Book</vt:lpstr>
      <vt:lpstr>Franklin Gothic Heavy</vt:lpstr>
      <vt:lpstr>FranklinGotMdITC</vt:lpstr>
      <vt:lpstr>Lucida Grande</vt:lpstr>
      <vt:lpstr>Myriad Pro</vt:lpstr>
      <vt:lpstr>Segoe UI</vt:lpstr>
      <vt:lpstr>Segoe UI Semibold</vt:lpstr>
      <vt:lpstr>Symbol</vt:lpstr>
      <vt:lpstr>Tahoma</vt:lpstr>
      <vt:lpstr>Times New Roman</vt:lpstr>
      <vt:lpstr>Wingdings</vt:lpstr>
      <vt:lpstr>Bullets Master</vt:lpstr>
      <vt:lpstr>SHRP2 Presentation Template</vt:lpstr>
      <vt:lpstr>1_SHRP2 Presentation Template</vt:lpstr>
      <vt:lpstr>1_Bullets Master</vt:lpstr>
      <vt:lpstr>3_SHRP2 Presentation Template</vt:lpstr>
      <vt:lpstr>2_Default Design</vt:lpstr>
      <vt:lpstr>2_SHRP2 Presentation Template</vt:lpstr>
      <vt:lpstr>4_SHRP2 Presentation Template</vt:lpstr>
      <vt:lpstr>1_checker design template_PMX</vt:lpstr>
      <vt:lpstr>5_SHRP2 Presentation Template</vt:lpstr>
      <vt:lpstr>Default Design</vt:lpstr>
      <vt:lpstr>6_SHRP2 Presentation Template</vt:lpstr>
      <vt:lpstr>2_Bullets Master</vt:lpstr>
      <vt:lpstr>7_SHRP2 Presentation Template</vt:lpstr>
      <vt:lpstr>3_Bullets Master</vt:lpstr>
      <vt:lpstr>8_SHRP2 Presentation Template</vt:lpstr>
      <vt:lpstr>Expediting Project Delivery Webinar –            Improving Project Delivery Outcomes in Documentation and Construction</vt:lpstr>
      <vt:lpstr>PowerPoint Presentation</vt:lpstr>
      <vt:lpstr>R10 – Project Management Strategies for Complex Projects</vt:lpstr>
      <vt:lpstr>R10 Project Management Tools</vt:lpstr>
      <vt:lpstr>R10 Project Management Tools (cont.)</vt:lpstr>
      <vt:lpstr>C19 - Expediting Project Delivery</vt:lpstr>
      <vt:lpstr>Expediting Project Delivery</vt:lpstr>
      <vt:lpstr>SHRP2 on the Web</vt:lpstr>
      <vt:lpstr>PowerPoint Presentation</vt:lpstr>
      <vt:lpstr>PowerPoint Presentation</vt:lpstr>
      <vt:lpstr>PowerPoint Presentation</vt:lpstr>
      <vt:lpstr>PowerPoint Presentation</vt:lpstr>
      <vt:lpstr>Project Definition</vt:lpstr>
      <vt:lpstr>Project Definition – Identify Key Team Members</vt:lpstr>
      <vt:lpstr>Project Definition – Identify Key Project Issues</vt:lpstr>
      <vt:lpstr>Project Definition – Identify Key Project Issues</vt:lpstr>
      <vt:lpstr>PowerPoint Presentation</vt:lpstr>
      <vt:lpstr>Project Definition – Dimension Ranking</vt:lpstr>
      <vt:lpstr>Project Definition – Dimension Rating</vt:lpstr>
      <vt:lpstr>Project Definition – Compare Ranks and Rating</vt:lpstr>
      <vt:lpstr>Project Definition – Develop Complexity Map</vt:lpstr>
      <vt:lpstr>PowerPoint Presentation</vt:lpstr>
      <vt:lpstr>Regional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Definition – Complexity Map Follow-up Questions</vt:lpstr>
      <vt:lpstr>Project Definition – RFP vs. Internal Design Projects</vt:lpstr>
      <vt:lpstr>PowerPoint Presentation</vt:lpstr>
      <vt:lpstr> SHRP2 C19 Expediting Project Delivery – VTrans Accelerated Bridge Program </vt:lpstr>
      <vt:lpstr>Accelerated Bridge Program (ABP)</vt:lpstr>
      <vt:lpstr>Accelerated Bridge Program (ABP)</vt:lpstr>
      <vt:lpstr>ABP Implementation</vt:lpstr>
      <vt:lpstr>Project Initiation &amp; Innovation Team (PIIT)</vt:lpstr>
      <vt:lpstr>PowerPoint Presentation</vt:lpstr>
      <vt:lpstr>SHRP2 C19 </vt:lpstr>
      <vt:lpstr>SHRP2 C19 </vt:lpstr>
      <vt:lpstr>5 Key Strategies for Expediting Project Delivery</vt:lpstr>
      <vt:lpstr>C19 Desired Outcomes</vt:lpstr>
      <vt:lpstr>C19 Action Plan Drawing Upon  Key Strategies</vt:lpstr>
      <vt:lpstr>Strategy 3:  Context Sensitive  Design Solutions</vt:lpstr>
      <vt:lpstr>Strategy 8:  Expediting Internal Review and Decision Making</vt:lpstr>
      <vt:lpstr>Strategy 10:  Highly Responsive Public Engagement</vt:lpstr>
      <vt:lpstr>Strategy 21:  Strategic Oversight  and Readiness Assessment</vt:lpstr>
      <vt:lpstr>Strategy 22:  Team  Co-Location</vt:lpstr>
      <vt:lpstr>C19 Peer Exchanges</vt:lpstr>
      <vt:lpstr>PowerPoint Presentation</vt:lpstr>
      <vt:lpstr>Our C19 Journey Has Just  Begun</vt:lpstr>
      <vt:lpstr>ABC Performance</vt:lpstr>
      <vt:lpstr>ABP –Engineering Costs</vt:lpstr>
      <vt:lpstr>ABP –Resource Demands </vt:lpstr>
      <vt:lpstr>ABC Construction Savings</vt:lpstr>
      <vt:lpstr>Customer Survey Results</vt:lpstr>
      <vt:lpstr>Want to Know More…</vt:lpstr>
      <vt:lpstr>Thank You</vt:lpstr>
      <vt:lpstr>Questions?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Strategies</dc:title>
  <dc:creator>End-User</dc:creator>
  <cp:lastModifiedBy>Doherty, Don CTR (VOLPE)</cp:lastModifiedBy>
  <cp:revision>1615</cp:revision>
  <cp:lastPrinted>2017-11-09T17:16:08Z</cp:lastPrinted>
  <dcterms:created xsi:type="dcterms:W3CDTF">2010-03-08T17:40:08Z</dcterms:created>
  <dcterms:modified xsi:type="dcterms:W3CDTF">2018-06-21T19:44:48Z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0x010100E64C21D708C9F4459D52D739FA1CF3E1</vt:lpwstr>
  </property>
</Properties>
</file>