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4" r:id="rId5"/>
    <p:sldMasterId id="2147483664" r:id="rId6"/>
    <p:sldMasterId id="2147483671" r:id="rId7"/>
  </p:sldMasterIdLst>
  <p:notesMasterIdLst>
    <p:notesMasterId r:id="rId39"/>
  </p:notesMasterIdLst>
  <p:handoutMasterIdLst>
    <p:handoutMasterId r:id="rId40"/>
  </p:handoutMasterIdLst>
  <p:sldIdLst>
    <p:sldId id="257" r:id="rId8"/>
    <p:sldId id="282" r:id="rId9"/>
    <p:sldId id="280" r:id="rId10"/>
    <p:sldId id="281" r:id="rId11"/>
    <p:sldId id="291" r:id="rId12"/>
    <p:sldId id="287" r:id="rId13"/>
    <p:sldId id="288" r:id="rId14"/>
    <p:sldId id="290" r:id="rId15"/>
    <p:sldId id="283" r:id="rId16"/>
    <p:sldId id="27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284" r:id="rId37"/>
    <p:sldId id="289" r:id="rId38"/>
  </p:sldIdLst>
  <p:sldSz cx="9144000" cy="6858000" type="screen4x3"/>
  <p:notesSz cx="68580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.Johnson" initials="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109" autoAdjust="0"/>
  </p:normalViewPr>
  <p:slideViewPr>
    <p:cSldViewPr>
      <p:cViewPr varScale="1">
        <p:scale>
          <a:sx n="132" d="100"/>
          <a:sy n="132" d="100"/>
        </p:scale>
        <p:origin x="1236" y="132"/>
      </p:cViewPr>
      <p:guideLst>
        <p:guide orient="horz" pos="2160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"/>
    </p:cViewPr>
  </p:sorterViewPr>
  <p:notesViewPr>
    <p:cSldViewPr>
      <p:cViewPr>
        <p:scale>
          <a:sx n="100" d="100"/>
          <a:sy n="100" d="100"/>
        </p:scale>
        <p:origin x="-1548" y="648"/>
      </p:cViewPr>
      <p:guideLst>
        <p:guide orient="horz" pos="2928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3824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A9AFED-4A67-416F-9EAB-8926DB6BB62E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6/15/2018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3824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64A495-5B28-4DE5-9BF0-28EE57112AA7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44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3824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38655F5A-4CD8-40C7-85A0-B97B76DF1251}" type="datetime1">
              <a:rPr lang="en-US"/>
              <a:pPr lvl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6589" y="4416425"/>
            <a:ext cx="5484820" cy="4183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3824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E4C7FA5-1BFD-4306-B52D-7C6FB81C3E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3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A9F2C-C035-41E3-A3EB-951F314FA0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0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FE6-2C16-4FC8-BD73-8CEB3EF1915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9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FE6-2C16-4FC8-BD73-8CEB3EF1915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9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7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9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4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2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3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1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4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algn="l"/>
            <a:endParaRPr lang="en-US" sz="1300" dirty="0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142746" y="9119174"/>
            <a:ext cx="3170759" cy="480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6744" tIns="48366" rIns="96744" bIns="48366" anchor="b" anchorCtr="0" compatLnSpc="1"/>
          <a:lstStyle/>
          <a:p>
            <a:pPr algn="r" defTabSz="94949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4FC6D6-C945-4A2A-94D3-FD3B088159FB}" type="slidenum">
              <a:rPr kern="0">
                <a:solidFill>
                  <a:srgbClr val="000000"/>
                </a:solidFill>
              </a:rPr>
              <a:pPr algn="r" defTabSz="94949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300" kern="0" dirty="0">
              <a:solidFill>
                <a:srgbClr val="000000"/>
              </a:solidFill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37619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35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2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0" baseline="0" dirty="0" smtClean="0">
              <a:solidFill>
                <a:schemeClr val="tx1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142746" y="9119174"/>
            <a:ext cx="3170759" cy="480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6744" tIns="48366" rIns="96744" bIns="48366" anchor="b" anchorCtr="0" compatLnSpc="1"/>
          <a:lstStyle/>
          <a:p>
            <a:pPr algn="r" defTabSz="94949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4FC6D6-C945-4A2A-94D3-FD3B088159FB}" type="slidenum">
              <a:rPr kern="0">
                <a:solidFill>
                  <a:srgbClr val="000000"/>
                </a:solidFill>
              </a:rPr>
              <a:pPr algn="r" defTabSz="94949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300" kern="0" dirty="0">
              <a:solidFill>
                <a:srgbClr val="000000"/>
              </a:solidFill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50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3D9FB-E7DE-4692-964B-17DC1D731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3D9FB-E7DE-4692-964B-17DC1D731A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9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2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Franklin Gothic Book" panose="020B05030201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bullet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64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059A3-348A-4F53-AB82-2B528B5B0E66}" type="datetime1">
              <a:rPr lang="en-US" smtClean="0"/>
              <a:pPr>
                <a:defRPr/>
              </a:pPr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Interagency Leadership Team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052B6-B990-4BA0-AAB5-9A2456BB8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9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9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7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 smtClean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 smtClean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bullet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28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30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83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9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3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 smtClean="0"/>
              <a:t>Title: Franklin Gothic Booth, 32 pt., Black, Bold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3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7" y="274638"/>
            <a:ext cx="8229600" cy="715962"/>
          </a:xfrm>
        </p:spPr>
        <p:txBody>
          <a:bodyPr/>
          <a:lstStyle>
            <a:lvl1pPr algn="l">
              <a:defRPr sz="35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44488"/>
            <a:ext cx="8772939" cy="4784034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53200"/>
            <a:ext cx="2133600" cy="304800"/>
          </a:xfrm>
        </p:spPr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7490D6-3DFD-45A1-8E61-435114A8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3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231775" indent="-231775">
              <a:defRPr sz="2400" b="0" i="0">
                <a:latin typeface="Arial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latin typeface="Arial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Arial" pitchFamily="34" charset="0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188720" indent="-228600">
              <a:spcBef>
                <a:spcPts val="300"/>
              </a:spcBef>
              <a:buFont typeface="Symbol" pitchFamily="18" charset="2"/>
              <a:buChar char=""/>
              <a:defRPr sz="1800" b="0" i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bullet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FranklinGotMdITC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428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2C2A30-A95B-431D-8590-C06624545FEB}" type="datetime1">
              <a:rPr lang="en-US" smtClean="0"/>
              <a:pPr>
                <a:defRPr/>
              </a:pPr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Interagency Leadership Team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3A0B-059F-45D9-9AFF-1ED1A719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371600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666140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5720030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716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Title: Franklin Gothic Book, 32 pt., Black, Bold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sentation_header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077B9-FD40-467D-9495-14942A47FB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/>
          <a:latin typeface="FranklinGotMdITC"/>
          <a:ea typeface="MS PGothic" pitchFamily="34" charset="-128"/>
          <a:cs typeface="FranklinGotMdIT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692150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6/15/2018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02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GoSHRP2" TargetMode="External"/><Relationship Id="rId7" Type="http://schemas.openxmlformats.org/officeDocument/2006/relationships/hyperlink" Target="https://www.environment.fhwa.dot.gov/env_initiatives/SHRP2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www.trb.org/SHRP2" TargetMode="External"/><Relationship Id="rId4" Type="http://schemas.openxmlformats.org/officeDocument/2006/relationships/hyperlink" Target="http://shrp2.transportation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Jacque.Annarino@dot.ohio.gov" TargetMode="External"/><Relationship Id="rId4" Type="http://schemas.openxmlformats.org/officeDocument/2006/relationships/hyperlink" Target="mailto:Tim.Hill@dot.ohio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McClafferty@azmag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david.Williams@dot.gov" TargetMode="External"/><Relationship Id="rId5" Type="http://schemas.openxmlformats.org/officeDocument/2006/relationships/hyperlink" Target="mailto:kkurgan@aashto.org" TargetMode="External"/><Relationship Id="rId4" Type="http://schemas.openxmlformats.org/officeDocument/2006/relationships/hyperlink" Target="mailto:Jacque.Annarino@dot.ohio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illiams@dot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mailto:kkurgan@aasht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Expediting Project Delivery Webinar - Streamlining Decision Making in Project Delivery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124200"/>
            <a:ext cx="5562600" cy="2743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Kate Kurgan, AASHTO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David Williams, FHWA</a:t>
            </a:r>
          </a:p>
          <a:p>
            <a:pPr>
              <a:spcBef>
                <a:spcPts val="0"/>
              </a:spcBef>
            </a:pPr>
            <a:r>
              <a:rPr lang="en-US" dirty="0"/>
              <a:t>Jacque </a:t>
            </a:r>
            <a:r>
              <a:rPr lang="en-US" dirty="0" err="1"/>
              <a:t>Annarino</a:t>
            </a:r>
            <a:r>
              <a:rPr lang="en-US" dirty="0"/>
              <a:t> &amp; Tim Hill, </a:t>
            </a:r>
            <a:r>
              <a:rPr lang="en-US" dirty="0" smtClean="0"/>
              <a:t>Ohio </a:t>
            </a:r>
            <a:r>
              <a:rPr lang="en-US" dirty="0"/>
              <a:t>DOT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Denise </a:t>
            </a:r>
            <a:r>
              <a:rPr lang="en-US" dirty="0" err="1" smtClean="0"/>
              <a:t>McClafferty</a:t>
            </a:r>
            <a:r>
              <a:rPr lang="en-US" dirty="0" smtClean="0"/>
              <a:t> &amp; Jami Dennis, Maricopa Association of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Governments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6248400" y="3352800"/>
            <a:ext cx="2057400" cy="5156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March 23, 2016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4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SHRP2 on the Web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783" y="1461113"/>
            <a:ext cx="4558955" cy="47840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+mj-lt"/>
                <a:cs typeface="Arial" pitchFamily="34" charset="0"/>
              </a:rPr>
              <a:t>GoSHRP2 </a:t>
            </a:r>
            <a:r>
              <a:rPr lang="en-US" sz="2400" b="1" dirty="0">
                <a:latin typeface="+mj-lt"/>
                <a:cs typeface="Arial" pitchFamily="34" charset="0"/>
              </a:rPr>
              <a:t/>
            </a:r>
            <a:br>
              <a:rPr lang="en-US" sz="2400" b="1" dirty="0">
                <a:latin typeface="+mj-lt"/>
                <a:cs typeface="Arial" pitchFamily="34" charset="0"/>
              </a:rPr>
            </a:b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/>
                <a:hlinkClick r:id="rId3"/>
              </a:rPr>
              <a:t>www.fhwa.dot.gov/GoSHRP2</a:t>
            </a:r>
            <a:endParaRPr lang="en-US" b="1" u="sng" dirty="0">
              <a:solidFill>
                <a:schemeClr val="accent1">
                  <a:lumMod val="50000"/>
                </a:schemeClr>
              </a:solidFill>
              <a:latin typeface="+mj-lt"/>
              <a:ea typeface="ＭＳ Ｐゴシック"/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+mj-lt"/>
                <a:cs typeface="Arial" pitchFamily="34" charset="0"/>
              </a:rPr>
              <a:t>Apply for Implementation assistance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+mj-lt"/>
                <a:cs typeface="Arial" pitchFamily="34" charset="0"/>
              </a:rPr>
              <a:t>Learn how practitioners are using SHRP2 products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+mj-lt"/>
              </a:rPr>
              <a:t>SHRP2 @AASHTO </a:t>
            </a:r>
            <a:r>
              <a:rPr lang="en-US" b="1" dirty="0" smtClean="0">
                <a:solidFill>
                  <a:srgbClr val="21368B"/>
                </a:solidFill>
                <a:latin typeface="+mj-lt"/>
                <a:ea typeface="ＭＳ Ｐゴシック"/>
                <a:hlinkClick r:id="rId4"/>
              </a:rPr>
              <a:t>http://SHRP2.transportation.org</a:t>
            </a:r>
            <a:endParaRPr lang="en-US" sz="2400" b="1" dirty="0" smtClean="0">
              <a:latin typeface="+mj-lt"/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+mj-lt"/>
              </a:rPr>
              <a:t>Implementation information for AASHTO members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SHRP2 @TRB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  <a:hlinkClick r:id="rId5"/>
              </a:rPr>
              <a:t>www.TRB.org/SHRP2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Research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D0E4B-A97B-4C6A-AA14-27241137DB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34748" y="1824039"/>
            <a:ext cx="3901196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426122" y="5410200"/>
            <a:ext cx="4558955" cy="47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6921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latin typeface="+mj-lt"/>
                <a:cs typeface="Arial" pitchFamily="34" charset="0"/>
              </a:rPr>
              <a:t>FHWA C19 Website </a:t>
            </a:r>
            <a:br>
              <a:rPr lang="en-US" sz="2400" b="1" kern="0" dirty="0" smtClean="0">
                <a:latin typeface="+mj-lt"/>
                <a:cs typeface="Arial" pitchFamily="34" charset="0"/>
              </a:rPr>
            </a:br>
            <a:r>
              <a:rPr lang="en-US" kern="0" dirty="0">
                <a:latin typeface="Arial" pitchFamily="34" charset="0"/>
                <a:cs typeface="Arial" pitchFamily="34" charset="0"/>
                <a:hlinkClick r:id="rId7"/>
              </a:rPr>
              <a:t>https://www.environment.fhwa.dot.gov/env_initiatives/SHRP2.aspx</a:t>
            </a:r>
            <a:endParaRPr lang="en-US" kern="0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200"/>
              </a:spcAft>
              <a:buFontTx/>
              <a:buNone/>
            </a:pPr>
            <a:endParaRPr lang="en-US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66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3012773"/>
            <a:ext cx="5825202" cy="1234727"/>
          </a:xfrm>
        </p:spPr>
        <p:txBody>
          <a:bodyPr/>
          <a:lstStyle/>
          <a:p>
            <a:r>
              <a:rPr lang="en-US" dirty="0" smtClean="0"/>
              <a:t>Streamlining With</a:t>
            </a:r>
            <a:br>
              <a:rPr lang="en-US" dirty="0" smtClean="0"/>
            </a:br>
            <a:r>
              <a:rPr lang="en-US" dirty="0" smtClean="0"/>
              <a:t> NEPA Assignment</a:t>
            </a:r>
            <a:br>
              <a:rPr lang="en-US" dirty="0" smtClean="0"/>
            </a:br>
            <a:r>
              <a:rPr lang="en-US" dirty="0" smtClean="0"/>
              <a:t> at ODOT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0715" y="4234960"/>
            <a:ext cx="5825202" cy="822674"/>
          </a:xfrm>
        </p:spPr>
        <p:txBody>
          <a:bodyPr/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5" y="1166312"/>
            <a:ext cx="6031772" cy="1121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902" y="4972052"/>
            <a:ext cx="556337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b="1" dirty="0">
                <a:solidFill>
                  <a:prstClr val="white"/>
                </a:solidFill>
              </a:rPr>
              <a:t>Office of Environmental Services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</a:rPr>
              <a:t>Tim Hill, Administrator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</a:rPr>
              <a:t>Jacque Annarino, NEPA Assignment Coordinator</a:t>
            </a:r>
          </a:p>
          <a:p>
            <a:pPr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Streamlining at ODOT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7709568" cy="2910580"/>
          </a:xfrm>
        </p:spPr>
        <p:txBody>
          <a:bodyPr>
            <a:noAutofit/>
          </a:bodyPr>
          <a:lstStyle/>
          <a:p>
            <a:pPr lvl="0"/>
            <a:r>
              <a:rPr lang="en-US" sz="2700" dirty="0"/>
              <a:t>ODOT’s need to integrate and streamline</a:t>
            </a:r>
          </a:p>
          <a:p>
            <a:pPr lvl="0"/>
            <a:r>
              <a:rPr lang="en-US" sz="2700" dirty="0"/>
              <a:t>How ODOT changed approach to project development </a:t>
            </a:r>
          </a:p>
          <a:p>
            <a:pPr lvl="0"/>
            <a:r>
              <a:rPr lang="en-US" sz="2700" dirty="0"/>
              <a:t>Accomplishments and Benefits of new approach</a:t>
            </a:r>
          </a:p>
        </p:txBody>
      </p:sp>
    </p:spTree>
    <p:extLst>
      <p:ext uri="{BB962C8B-B14F-4D97-AF65-F5344CB8AC3E}">
        <p14:creationId xmlns:p14="http://schemas.microsoft.com/office/powerpoint/2010/main" val="2847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1314450"/>
            <a:ext cx="8566484" cy="990600"/>
          </a:xfrm>
        </p:spPr>
        <p:txBody>
          <a:bodyPr>
            <a:noAutofit/>
          </a:bodyPr>
          <a:lstStyle/>
          <a:p>
            <a:r>
              <a:rPr lang="en-US" sz="3600" dirty="0"/>
              <a:t>Why the need to Integrate and Streamline?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75" y="3358842"/>
            <a:ext cx="3374858" cy="1975740"/>
          </a:xfrm>
        </p:spPr>
      </p:pic>
    </p:spTree>
    <p:extLst>
      <p:ext uri="{BB962C8B-B14F-4D97-AF65-F5344CB8AC3E}">
        <p14:creationId xmlns:p14="http://schemas.microsoft.com/office/powerpoint/2010/main" val="753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8112626" cy="990600"/>
          </a:xfrm>
        </p:spPr>
        <p:txBody>
          <a:bodyPr>
            <a:noAutofit/>
          </a:bodyPr>
          <a:lstStyle/>
          <a:p>
            <a:r>
              <a:rPr lang="en-US" sz="3600" dirty="0"/>
              <a:t>ODOT’s Approach to Project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7414794" cy="2910580"/>
          </a:xfrm>
        </p:spPr>
        <p:txBody>
          <a:bodyPr>
            <a:normAutofit/>
          </a:bodyPr>
          <a:lstStyle/>
          <a:p>
            <a:r>
              <a:rPr lang="en-US" sz="2700" dirty="0"/>
              <a:t>Project Development Process</a:t>
            </a:r>
          </a:p>
          <a:p>
            <a:r>
              <a:rPr lang="en-US" sz="2700" dirty="0"/>
              <a:t>Consultant Scoping Fees Guidance</a:t>
            </a:r>
          </a:p>
          <a:p>
            <a:r>
              <a:rPr lang="en-US" sz="2700" dirty="0">
                <a:solidFill>
                  <a:schemeClr val="tx1"/>
                </a:solidFill>
              </a:rPr>
              <a:t>Online Environmental Documentation System (</a:t>
            </a:r>
            <a:r>
              <a:rPr lang="en-US" sz="2700" dirty="0" err="1">
                <a:solidFill>
                  <a:schemeClr val="tx1"/>
                </a:solidFill>
              </a:rPr>
              <a:t>EnviroNet</a:t>
            </a:r>
            <a:r>
              <a:rPr lang="en-US" sz="27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92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8112626" cy="990600"/>
          </a:xfrm>
        </p:spPr>
        <p:txBody>
          <a:bodyPr>
            <a:noAutofit/>
          </a:bodyPr>
          <a:lstStyle/>
          <a:p>
            <a:r>
              <a:rPr lang="en-US" sz="3600" dirty="0"/>
              <a:t>ODOT’s Approach to Project Development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8397" y="2477691"/>
            <a:ext cx="8419360" cy="2911078"/>
          </a:xfrm>
        </p:spPr>
        <p:txBody>
          <a:bodyPr>
            <a:noAutofit/>
          </a:bodyPr>
          <a:lstStyle/>
          <a:p>
            <a:r>
              <a:rPr lang="en-US" sz="2700" dirty="0"/>
              <a:t>Programmatic Agreements</a:t>
            </a:r>
          </a:p>
          <a:p>
            <a:pPr lvl="1"/>
            <a:endParaRPr lang="en-US" sz="2550" dirty="0"/>
          </a:p>
          <a:p>
            <a:pPr lvl="1"/>
            <a:endParaRPr lang="en-US" sz="2550" dirty="0"/>
          </a:p>
          <a:p>
            <a:pPr lvl="1"/>
            <a:endParaRPr lang="en-US" sz="1500" dirty="0"/>
          </a:p>
          <a:p>
            <a:pPr lvl="1"/>
            <a:endParaRPr lang="en-US" sz="2550" dirty="0"/>
          </a:p>
          <a:p>
            <a:r>
              <a:rPr lang="en-US" sz="2700" dirty="0"/>
              <a:t>Future Programmatic Agreements</a:t>
            </a:r>
          </a:p>
          <a:p>
            <a:pPr lvl="1"/>
            <a:endParaRPr lang="en-US" sz="2550" dirty="0"/>
          </a:p>
        </p:txBody>
      </p:sp>
      <p:sp>
        <p:nvSpPr>
          <p:cNvPr id="5" name="TextBox 4"/>
          <p:cNvSpPr txBox="1"/>
          <p:nvPr/>
        </p:nvSpPr>
        <p:spPr>
          <a:xfrm>
            <a:off x="783218" y="2937883"/>
            <a:ext cx="7968569" cy="25622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342900"/>
            <a:r>
              <a:rPr lang="en-US" dirty="0">
                <a:solidFill>
                  <a:prstClr val="white"/>
                </a:solidFill>
              </a:rPr>
              <a:t>Farmlands</a:t>
            </a:r>
          </a:p>
          <a:p>
            <a:pPr defTabSz="342900"/>
            <a:r>
              <a:rPr lang="en-US" dirty="0">
                <a:solidFill>
                  <a:prstClr val="white"/>
                </a:solidFill>
              </a:rPr>
              <a:t>Coastal</a:t>
            </a:r>
          </a:p>
          <a:p>
            <a:pPr defTabSz="342900"/>
            <a:r>
              <a:rPr lang="en-US" dirty="0">
                <a:solidFill>
                  <a:prstClr val="white"/>
                </a:solidFill>
              </a:rPr>
              <a:t>Ecological</a:t>
            </a:r>
          </a:p>
          <a:p>
            <a:pPr defTabSz="342900"/>
            <a:r>
              <a:rPr lang="en-US" dirty="0">
                <a:solidFill>
                  <a:prstClr val="white"/>
                </a:solidFill>
              </a:rPr>
              <a:t>Indiana &amp; Northern Long-Eared Bat</a:t>
            </a:r>
          </a:p>
          <a:p>
            <a:pPr defTabSz="342900"/>
            <a:r>
              <a:rPr lang="en-US" dirty="0">
                <a:solidFill>
                  <a:prstClr val="white"/>
                </a:solidFill>
              </a:rPr>
              <a:t>Cultural Resources</a:t>
            </a:r>
          </a:p>
          <a:p>
            <a:pPr defTabSz="342900"/>
            <a:r>
              <a:rPr lang="en-US" dirty="0">
                <a:solidFill>
                  <a:prstClr val="white"/>
                </a:solidFill>
              </a:rPr>
              <a:t>Categorical Exclusion (CE)</a:t>
            </a:r>
          </a:p>
          <a:p>
            <a:pPr defTabSz="342900"/>
            <a:endParaRPr lang="en-US" dirty="0">
              <a:solidFill>
                <a:prstClr val="white"/>
              </a:solidFill>
            </a:endParaRPr>
          </a:p>
          <a:p>
            <a:pPr defTabSz="342900"/>
            <a:endParaRPr lang="en-US" dirty="0">
              <a:solidFill>
                <a:prstClr val="white"/>
              </a:solidFill>
            </a:endParaRPr>
          </a:p>
          <a:p>
            <a:pPr defTabSz="342900"/>
            <a:endParaRPr lang="en-US" dirty="0">
              <a:solidFill>
                <a:prstClr val="white"/>
              </a:solidFill>
            </a:endParaRPr>
          </a:p>
          <a:p>
            <a:pPr lvl="1" defTabSz="342900"/>
            <a:r>
              <a:rPr lang="en-US" dirty="0">
                <a:solidFill>
                  <a:prstClr val="white"/>
                </a:solidFill>
              </a:rPr>
              <a:t>Scenic River</a:t>
            </a:r>
          </a:p>
          <a:p>
            <a:pPr lvl="1" defTabSz="342900"/>
            <a:r>
              <a:rPr lang="en-US" dirty="0">
                <a:solidFill>
                  <a:prstClr val="white"/>
                </a:solidFill>
              </a:rPr>
              <a:t>Section 6(f)</a:t>
            </a:r>
          </a:p>
          <a:p>
            <a:pPr lvl="1" defTabSz="342900"/>
            <a:r>
              <a:rPr lang="en-US" dirty="0">
                <a:solidFill>
                  <a:prstClr val="white"/>
                </a:solidFill>
              </a:rPr>
              <a:t>Section 4(f)</a:t>
            </a:r>
          </a:p>
          <a:p>
            <a:pPr lvl="1" defTabSz="342900"/>
            <a:r>
              <a:rPr lang="en-US" dirty="0">
                <a:solidFill>
                  <a:prstClr val="white"/>
                </a:solidFill>
              </a:rPr>
              <a:t>Environmental Justice (guidance approved by FHWA- similar to an MOA)</a:t>
            </a:r>
          </a:p>
          <a:p>
            <a:pPr defTabSz="342900"/>
            <a:endParaRPr lang="en-US" dirty="0">
              <a:solidFill>
                <a:prstClr val="white"/>
              </a:solidFill>
            </a:endParaRPr>
          </a:p>
          <a:p>
            <a:pPr defTabSz="342900"/>
            <a:endParaRPr lang="en-US" sz="2550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218" y="5188500"/>
            <a:ext cx="7301431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342900"/>
            <a:r>
              <a:rPr lang="en-US" dirty="0">
                <a:solidFill>
                  <a:prstClr val="white"/>
                </a:solidFill>
              </a:rPr>
              <a:t>Emergency Projects</a:t>
            </a:r>
          </a:p>
          <a:p>
            <a:pPr defTabSz="342900"/>
            <a:endParaRPr lang="en-US" dirty="0">
              <a:solidFill>
                <a:prstClr val="white"/>
              </a:solidFill>
            </a:endParaRPr>
          </a:p>
          <a:p>
            <a:pPr lvl="1" defTabSz="342900"/>
            <a:r>
              <a:rPr lang="en-US" dirty="0">
                <a:solidFill>
                  <a:prstClr val="white"/>
                </a:solidFill>
              </a:rPr>
              <a:t>     Endangered Species</a:t>
            </a:r>
          </a:p>
        </p:txBody>
      </p:sp>
    </p:spTree>
    <p:extLst>
      <p:ext uri="{BB962C8B-B14F-4D97-AF65-F5344CB8AC3E}">
        <p14:creationId xmlns:p14="http://schemas.microsoft.com/office/powerpoint/2010/main" val="645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787774" cy="990600"/>
          </a:xfrm>
        </p:spPr>
        <p:txBody>
          <a:bodyPr>
            <a:noAutofit/>
          </a:bodyPr>
          <a:lstStyle/>
          <a:p>
            <a:r>
              <a:rPr lang="en-US" sz="3600" dirty="0"/>
              <a:t>NEPA Assignment Potential Benefits for Ohio</a:t>
            </a:r>
          </a:p>
        </p:txBody>
      </p:sp>
      <p:sp>
        <p:nvSpPr>
          <p:cNvPr id="4" name="Content Placeholder 16"/>
          <p:cNvSpPr>
            <a:spLocks noGrp="1"/>
          </p:cNvSpPr>
          <p:nvPr>
            <p:ph idx="1"/>
          </p:nvPr>
        </p:nvSpPr>
        <p:spPr>
          <a:xfrm>
            <a:off x="507999" y="2474291"/>
            <a:ext cx="8086125" cy="291058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Estimated 20-25% time savings to program</a:t>
            </a:r>
          </a:p>
          <a:p>
            <a:r>
              <a:rPr lang="en-US" sz="2700" dirty="0">
                <a:solidFill>
                  <a:schemeClr val="tx1"/>
                </a:solidFill>
              </a:rPr>
              <a:t>Estimated savings of up to </a:t>
            </a:r>
            <a:r>
              <a:rPr lang="en-US" sz="2700" b="1" dirty="0">
                <a:solidFill>
                  <a:srgbClr val="FFFF00"/>
                </a:solidFill>
              </a:rPr>
              <a:t>$23 million annually 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550" dirty="0">
                <a:solidFill>
                  <a:schemeClr val="tx1"/>
                </a:solidFill>
              </a:rPr>
              <a:t>Reduced project inflation</a:t>
            </a:r>
          </a:p>
          <a:p>
            <a:pPr lvl="1"/>
            <a:r>
              <a:rPr lang="en-US" sz="2550" dirty="0">
                <a:solidFill>
                  <a:schemeClr val="tx1"/>
                </a:solidFill>
              </a:rPr>
              <a:t>Project user delay costs</a:t>
            </a:r>
          </a:p>
          <a:p>
            <a:r>
              <a:rPr lang="en-US" sz="2700" dirty="0">
                <a:solidFill>
                  <a:schemeClr val="tx1"/>
                </a:solidFill>
              </a:rPr>
              <a:t>Low risk - maybe 1 lawsuit every 8-10 years</a:t>
            </a:r>
          </a:p>
        </p:txBody>
      </p:sp>
    </p:spTree>
    <p:extLst>
      <p:ext uri="{BB962C8B-B14F-4D97-AF65-F5344CB8AC3E}">
        <p14:creationId xmlns:p14="http://schemas.microsoft.com/office/powerpoint/2010/main" val="25941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938536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Potential Streamlining Opportunities with NEPA Assignment</a:t>
            </a:r>
            <a:endParaRPr lang="en-US" sz="3600" i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08001" y="2423521"/>
            <a:ext cx="82512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</a:pPr>
            <a:r>
              <a:rPr lang="en-US" sz="2100" b="1" dirty="0">
                <a:solidFill>
                  <a:srgbClr val="FFFF00"/>
                </a:solidFill>
              </a:rPr>
              <a:t>For projects under $20 million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8000" y="2925136"/>
            <a:ext cx="7938536" cy="2910580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1950" dirty="0">
                <a:solidFill>
                  <a:schemeClr val="tx1"/>
                </a:solidFill>
              </a:rPr>
              <a:t>FHWA reviews 4(f) and other support documents = 15-30 days </a:t>
            </a:r>
          </a:p>
          <a:p>
            <a:r>
              <a:rPr lang="en-US" sz="1950" dirty="0">
                <a:solidFill>
                  <a:schemeClr val="tx1"/>
                </a:solidFill>
              </a:rPr>
              <a:t>40 per year = 1,000 review days per year</a:t>
            </a:r>
          </a:p>
          <a:p>
            <a:r>
              <a:rPr lang="en-US" sz="1950" dirty="0">
                <a:solidFill>
                  <a:schemeClr val="tx1"/>
                </a:solidFill>
              </a:rPr>
              <a:t>35% performed concurrently = 650 project review days</a:t>
            </a:r>
          </a:p>
          <a:p>
            <a:r>
              <a:rPr lang="en-US" sz="1950" dirty="0">
                <a:solidFill>
                  <a:schemeClr val="tx1"/>
                </a:solidFill>
              </a:rPr>
              <a:t>Out of the 650, only 15% result in critical path reviews = 98 days</a:t>
            </a:r>
          </a:p>
          <a:p>
            <a:r>
              <a:rPr lang="en-US" sz="1950" dirty="0">
                <a:solidFill>
                  <a:srgbClr val="FFFF00"/>
                </a:solidFill>
              </a:rPr>
              <a:t>3.9% inflation and delay cost = $500,000 per year</a:t>
            </a:r>
          </a:p>
        </p:txBody>
      </p:sp>
    </p:spTree>
    <p:extLst>
      <p:ext uri="{BB962C8B-B14F-4D97-AF65-F5344CB8AC3E}">
        <p14:creationId xmlns:p14="http://schemas.microsoft.com/office/powerpoint/2010/main" val="1739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938536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Potential Streamlining Opportunities with NEPA Assignment</a:t>
            </a:r>
            <a:endParaRPr lang="en-US" sz="3600" i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08001" y="2423521"/>
            <a:ext cx="82512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</a:pPr>
            <a:r>
              <a:rPr lang="en-US" sz="2100" b="1" dirty="0">
                <a:solidFill>
                  <a:srgbClr val="FFFF00"/>
                </a:solidFill>
              </a:rPr>
              <a:t>For projects $20 million to $149 million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8001" y="2925136"/>
            <a:ext cx="6447501" cy="2910580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>
                <a:solidFill>
                  <a:schemeClr val="tx1"/>
                </a:solidFill>
              </a:rPr>
              <a:t>FHWA performs reviews on: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Purpose and Need = 30 days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Feasibility Study = 30 days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Alternative Evaluation Report = 30 days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Section 4(f) actions = 45 days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Review and approval of the CE = 60 days</a:t>
            </a:r>
          </a:p>
          <a:p>
            <a:pPr lvl="1"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…plus multiple reviews (drafts, etc.)</a:t>
            </a:r>
          </a:p>
        </p:txBody>
      </p:sp>
    </p:spTree>
    <p:extLst>
      <p:ext uri="{BB962C8B-B14F-4D97-AF65-F5344CB8AC3E}">
        <p14:creationId xmlns:p14="http://schemas.microsoft.com/office/powerpoint/2010/main" val="24557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938536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Potential Streamlining Opportunities with NEPA Assignment</a:t>
            </a:r>
            <a:endParaRPr lang="en-US" sz="3600" i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08001" y="2423521"/>
            <a:ext cx="82512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</a:pPr>
            <a:r>
              <a:rPr lang="en-US" sz="2100" b="1" dirty="0">
                <a:solidFill>
                  <a:srgbClr val="FFFF00"/>
                </a:solidFill>
              </a:rPr>
              <a:t>For projects $20 million to $149 million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8000" y="2925136"/>
            <a:ext cx="7938536" cy="2910580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FHWA review for a medium sized project- 390 days 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30% performed concurrently = 273 project review days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ODOT averages 12 projects per year = 3,276 review days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Out of this, 25% results in critical path reviews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chemeClr val="tx1"/>
                </a:solidFill>
              </a:rPr>
              <a:t>= 819 days of delay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rgbClr val="FFFF00"/>
                </a:solidFill>
              </a:rPr>
              <a:t>3.9% inflation and delay cost = $5.7 million per year</a:t>
            </a:r>
          </a:p>
          <a:p>
            <a:pPr>
              <a:lnSpc>
                <a:spcPct val="100000"/>
              </a:lnSpc>
            </a:pPr>
            <a:r>
              <a:rPr lang="en-US" sz="1950" dirty="0">
                <a:solidFill>
                  <a:srgbClr val="FFFF00"/>
                </a:solidFill>
              </a:rPr>
              <a:t>User costs/crash reduction benefits = $13.2 million per year</a:t>
            </a:r>
          </a:p>
        </p:txBody>
      </p:sp>
    </p:spTree>
    <p:extLst>
      <p:ext uri="{BB962C8B-B14F-4D97-AF65-F5344CB8AC3E}">
        <p14:creationId xmlns:p14="http://schemas.microsoft.com/office/powerpoint/2010/main" val="36413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jamin.irwin.ctr\Desktop\SHRP2 Research Art\renewal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2" y="3000375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benjamin.irwin.ctr\Desktop\SHRP2 Research Art\safety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2" y="1707395"/>
            <a:ext cx="733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benjamin.irwin.ctr\Desktop\SHRP2 Research Art\reliability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193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benjamin.irwin.ctr\Desktop\SHRP2 Research Art\capacity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28625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59059" y="1551388"/>
            <a:ext cx="7543801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Safety:</a:t>
            </a:r>
            <a:r>
              <a:rPr lang="en-US" sz="2400" dirty="0" smtClean="0"/>
              <a:t>  Fostering </a:t>
            </a:r>
            <a:r>
              <a:rPr lang="en-US" sz="2400" dirty="0"/>
              <a:t>safer driving through analysis of driver, roadway and vehicle factors in crashes, near crashes, and ordinary </a:t>
            </a:r>
            <a:r>
              <a:rPr lang="en-US" sz="2400" dirty="0" smtClean="0"/>
              <a:t>driving.</a:t>
            </a:r>
          </a:p>
          <a:p>
            <a:pPr marL="60325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Renewal:</a:t>
            </a:r>
            <a:r>
              <a:rPr lang="en-US" sz="2400" dirty="0" smtClean="0"/>
              <a:t>  Rapid </a:t>
            </a:r>
            <a:r>
              <a:rPr lang="en-US" sz="2400" dirty="0"/>
              <a:t>maintenance and repair of the deteriorating infrastructure using already-available resources, </a:t>
            </a:r>
            <a:r>
              <a:rPr lang="en-US" sz="2400" dirty="0" smtClean="0"/>
              <a:t>innovations, </a:t>
            </a:r>
            <a:r>
              <a:rPr lang="en-US" sz="2400" dirty="0"/>
              <a:t>and </a:t>
            </a:r>
            <a:r>
              <a:rPr lang="en-US" sz="2400" dirty="0" smtClean="0"/>
              <a:t>technologies.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Capacity:</a:t>
            </a:r>
            <a:r>
              <a:rPr lang="en-US" sz="2400" dirty="0" smtClean="0"/>
              <a:t>  Planning </a:t>
            </a:r>
            <a:r>
              <a:rPr lang="en-US" sz="2400" dirty="0"/>
              <a:t>and designing a highway system that offers minimum disruption and meets the environmental, and economic needs of the </a:t>
            </a:r>
            <a:r>
              <a:rPr lang="en-US" sz="2400" dirty="0" smtClean="0"/>
              <a:t>community.</a:t>
            </a:r>
          </a:p>
          <a:p>
            <a:pPr marL="60325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Reliability:</a:t>
            </a:r>
            <a:r>
              <a:rPr lang="en-US" sz="2400" dirty="0" smtClean="0"/>
              <a:t>  Reducing </a:t>
            </a:r>
            <a:r>
              <a:rPr lang="en-US" sz="2400" dirty="0"/>
              <a:t>congestion and creating more predictable travel times through better </a:t>
            </a:r>
            <a:r>
              <a:rPr lang="en-US" sz="2400" dirty="0" smtClean="0"/>
              <a:t>operations.</a:t>
            </a:r>
            <a:endParaRPr lang="en-US" sz="2400" dirty="0"/>
          </a:p>
          <a:p>
            <a:pPr marL="60325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524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 smtClean="0"/>
              <a:t>SHRP2 </a:t>
            </a:r>
            <a:r>
              <a:rPr lang="en-US" sz="3200" kern="0" dirty="0"/>
              <a:t>&amp; Its Focus </a:t>
            </a:r>
            <a:r>
              <a:rPr lang="en-US" sz="3200" kern="0" dirty="0" smtClean="0"/>
              <a:t>Areas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649997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938536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Potential Streamlining Opportunities with NEPA Assignment</a:t>
            </a:r>
            <a:endParaRPr lang="en-US" sz="3600" i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08001" y="2423521"/>
            <a:ext cx="82512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</a:pPr>
            <a:r>
              <a:rPr lang="en-US" sz="2100" b="1" dirty="0">
                <a:solidFill>
                  <a:srgbClr val="FFFF00"/>
                </a:solidFill>
              </a:rPr>
              <a:t>For biggest projects…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17" y="3045520"/>
            <a:ext cx="5808301" cy="2252033"/>
          </a:xfrm>
        </p:spPr>
      </p:pic>
    </p:spTree>
    <p:extLst>
      <p:ext uri="{BB962C8B-B14F-4D97-AF65-F5344CB8AC3E}">
        <p14:creationId xmlns:p14="http://schemas.microsoft.com/office/powerpoint/2010/main" val="1226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8112626" cy="990600"/>
          </a:xfrm>
        </p:spPr>
        <p:txBody>
          <a:bodyPr>
            <a:noAutofit/>
          </a:bodyPr>
          <a:lstStyle/>
          <a:p>
            <a:r>
              <a:rPr lang="en-US" sz="3600" dirty="0"/>
              <a:t>ODOT’s </a:t>
            </a:r>
            <a:r>
              <a:rPr lang="en-US" sz="3600" i="1" dirty="0">
                <a:solidFill>
                  <a:srgbClr val="FFFF00"/>
                </a:solidFill>
              </a:rPr>
              <a:t>New</a:t>
            </a:r>
            <a:r>
              <a:rPr lang="en-US" sz="3600" dirty="0"/>
              <a:t> Approach to Project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7414794" cy="291058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00"/>
                </a:solidFill>
              </a:rPr>
              <a:t>NEPA Assignment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For environmental actions on transportation projects</a:t>
            </a:r>
          </a:p>
          <a:p>
            <a:pPr lvl="2"/>
            <a:r>
              <a:rPr lang="en-US" sz="2400" dirty="0">
                <a:solidFill>
                  <a:srgbClr val="FFFF00"/>
                </a:solidFill>
              </a:rPr>
              <a:t>Does </a:t>
            </a:r>
            <a:r>
              <a:rPr lang="en-US" sz="2400" b="1" u="sng" dirty="0">
                <a:solidFill>
                  <a:srgbClr val="FFFF00"/>
                </a:solidFill>
              </a:rPr>
              <a:t>not</a:t>
            </a:r>
            <a:r>
              <a:rPr lang="en-US" sz="2400" dirty="0">
                <a:solidFill>
                  <a:srgbClr val="FFFF00"/>
                </a:solidFill>
              </a:rPr>
              <a:t> include FTA or FRA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3" y="3999888"/>
            <a:ext cx="2721413" cy="16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NEPA Assignment</a:t>
            </a:r>
            <a:endParaRPr lang="en-US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000" y="1809750"/>
            <a:ext cx="8135552" cy="2910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10/21/14 – Letter of Interest submitted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12/01/14 – Brief ODOT Executive Leadership &amp; Agencies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12/15/14 – Draft Application submitted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12/15/14 – Begin district visits and meetings with Associations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12/24/14 – Letters to Tribes sent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04/12/15 – Draft Application Public Notice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04/22/15 – Draft MOU submitted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05/28/15 – Final Application submitted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10/15/15 – MOU Public Notice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12/28/15 – MOU Effective Date</a:t>
            </a:r>
          </a:p>
        </p:txBody>
      </p:sp>
    </p:spTree>
    <p:extLst>
      <p:ext uri="{BB962C8B-B14F-4D97-AF65-F5344CB8AC3E}">
        <p14:creationId xmlns:p14="http://schemas.microsoft.com/office/powerpoint/2010/main" val="20192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98891"/>
            <a:ext cx="8106317" cy="2910580"/>
          </a:xfrm>
        </p:spPr>
        <p:txBody>
          <a:bodyPr numCol="2">
            <a:noAutofit/>
          </a:bodyPr>
          <a:lstStyle/>
          <a:p>
            <a:r>
              <a:rPr lang="en-US" sz="2100" dirty="0"/>
              <a:t>Section 106 Programmatic Agreement</a:t>
            </a:r>
          </a:p>
          <a:p>
            <a:r>
              <a:rPr lang="en-US" sz="2100" dirty="0"/>
              <a:t>Ecological Memorandum of Agreement</a:t>
            </a:r>
          </a:p>
          <a:p>
            <a:r>
              <a:rPr lang="en-US" sz="2100" dirty="0"/>
              <a:t>Categorical Exclusion Programmatic Agreement </a:t>
            </a:r>
          </a:p>
          <a:p>
            <a:r>
              <a:rPr lang="en-US" sz="2100" dirty="0"/>
              <a:t>Indiana Bat Programmatic Agreement </a:t>
            </a:r>
          </a:p>
          <a:p>
            <a:r>
              <a:rPr lang="en-US" sz="2100" dirty="0"/>
              <a:t>Tribal Letter Agreement</a:t>
            </a:r>
          </a:p>
          <a:p>
            <a:r>
              <a:rPr lang="en-US" sz="2100" dirty="0"/>
              <a:t>Sole Source Aquifer Agreement</a:t>
            </a:r>
          </a:p>
          <a:p>
            <a:r>
              <a:rPr lang="en-US" sz="2100" dirty="0"/>
              <a:t>Section 106 Consulting Party Guidance</a:t>
            </a:r>
          </a:p>
          <a:p>
            <a:r>
              <a:rPr lang="en-US" sz="2100" dirty="0"/>
              <a:t>Section 4(f) Manual</a:t>
            </a:r>
          </a:p>
          <a:p>
            <a:r>
              <a:rPr lang="en-US" sz="2100" dirty="0"/>
              <a:t>Section 6(f) Manual</a:t>
            </a:r>
          </a:p>
          <a:p>
            <a:r>
              <a:rPr lang="en-US" sz="2100" dirty="0"/>
              <a:t>Farmlands Letter Agreement</a:t>
            </a:r>
          </a:p>
          <a:p>
            <a:r>
              <a:rPr lang="en-US" sz="2100" dirty="0"/>
              <a:t>Federal National Scenic River Agreement</a:t>
            </a:r>
          </a:p>
          <a:p>
            <a:r>
              <a:rPr lang="en-US" sz="2100" dirty="0"/>
              <a:t>Cover Letter for Other Agreements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985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Guidance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61872"/>
            <a:ext cx="7922321" cy="3739994"/>
          </a:xfrm>
        </p:spPr>
        <p:txBody>
          <a:bodyPr numCol="2">
            <a:noAutofit/>
          </a:bodyPr>
          <a:lstStyle/>
          <a:p>
            <a:r>
              <a:rPr lang="en-US" sz="2100" dirty="0"/>
              <a:t>Escalation Procedures</a:t>
            </a:r>
          </a:p>
          <a:p>
            <a:r>
              <a:rPr lang="en-US" sz="2100" dirty="0"/>
              <a:t>4(f) Guidance</a:t>
            </a:r>
          </a:p>
          <a:p>
            <a:r>
              <a:rPr lang="en-US" sz="2100" dirty="0"/>
              <a:t>CE Guidance</a:t>
            </a:r>
          </a:p>
          <a:p>
            <a:r>
              <a:rPr lang="en-US" sz="2100" dirty="0"/>
              <a:t>Emergency Projects Guidance</a:t>
            </a:r>
          </a:p>
          <a:p>
            <a:r>
              <a:rPr lang="en-US" sz="2100" dirty="0"/>
              <a:t>File Management &amp; Documentation Guidance</a:t>
            </a:r>
          </a:p>
          <a:p>
            <a:r>
              <a:rPr lang="en-US" sz="2100" dirty="0"/>
              <a:t>Internal Communication Guidance</a:t>
            </a:r>
          </a:p>
          <a:p>
            <a:r>
              <a:rPr lang="en-US" sz="2100" dirty="0"/>
              <a:t>Legal Sufficiency Review Guidance</a:t>
            </a:r>
          </a:p>
          <a:p>
            <a:r>
              <a:rPr lang="en-US" sz="2100" dirty="0"/>
              <a:t>QC/QA Guidance</a:t>
            </a:r>
          </a:p>
          <a:p>
            <a:r>
              <a:rPr lang="en-US" sz="2100" dirty="0"/>
              <a:t>Records Retention Guidance</a:t>
            </a:r>
          </a:p>
          <a:p>
            <a:r>
              <a:rPr lang="en-US" sz="2100" dirty="0"/>
              <a:t>Self-Assessment Guidance</a:t>
            </a:r>
          </a:p>
          <a:p>
            <a:r>
              <a:rPr lang="en-US" sz="2100" dirty="0"/>
              <a:t>Self-Assessment Checklists</a:t>
            </a:r>
          </a:p>
          <a:p>
            <a:r>
              <a:rPr lang="en-US" sz="2100" dirty="0"/>
              <a:t>Signature Authority Guidance</a:t>
            </a:r>
          </a:p>
          <a:p>
            <a:r>
              <a:rPr lang="en-US" sz="2100" dirty="0"/>
              <a:t>Statute of Limitations Guidance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27" y="4496189"/>
            <a:ext cx="2208793" cy="12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0975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Performance Measures </a:t>
            </a:r>
          </a:p>
          <a:p>
            <a:pPr lvl="1"/>
            <a:r>
              <a:rPr lang="en-US" sz="2100" dirty="0"/>
              <a:t>Goals</a:t>
            </a:r>
          </a:p>
          <a:p>
            <a:pPr lvl="1"/>
            <a:r>
              <a:rPr lang="en-US" sz="2100" dirty="0"/>
              <a:t>Baseline Data</a:t>
            </a:r>
          </a:p>
          <a:p>
            <a:r>
              <a:rPr lang="en-US" sz="2400" dirty="0"/>
              <a:t>Training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2" y="3740659"/>
            <a:ext cx="4879567" cy="18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 Assignment Benefits for Ohio</a:t>
            </a:r>
            <a:endParaRPr lang="en-US" i="1" dirty="0"/>
          </a:p>
        </p:txBody>
      </p:sp>
      <p:sp>
        <p:nvSpPr>
          <p:cNvPr id="5" name="Content Placeholder 16"/>
          <p:cNvSpPr>
            <a:spLocks noGrp="1"/>
          </p:cNvSpPr>
          <p:nvPr>
            <p:ph idx="1"/>
          </p:nvPr>
        </p:nvSpPr>
        <p:spPr>
          <a:xfrm>
            <a:off x="508001" y="1809750"/>
            <a:ext cx="7567140" cy="2910580"/>
          </a:xfrm>
        </p:spPr>
        <p:txBody>
          <a:bodyPr>
            <a:noAutofit/>
          </a:bodyPr>
          <a:lstStyle/>
          <a:p>
            <a:r>
              <a:rPr lang="en-US" sz="2100" dirty="0"/>
              <a:t>Opportunity to </a:t>
            </a:r>
            <a:r>
              <a:rPr lang="en-US" sz="2100" dirty="0">
                <a:solidFill>
                  <a:schemeClr val="tx1"/>
                </a:solidFill>
              </a:rPr>
              <a:t>“refresh” </a:t>
            </a:r>
            <a:r>
              <a:rPr lang="en-US" sz="2100" dirty="0"/>
              <a:t>environmental staff</a:t>
            </a:r>
          </a:p>
          <a:p>
            <a:pPr lvl="1"/>
            <a:r>
              <a:rPr lang="en-US" sz="1950" dirty="0"/>
              <a:t>Updated manuals and guidance</a:t>
            </a:r>
          </a:p>
          <a:p>
            <a:pPr lvl="1"/>
            <a:r>
              <a:rPr lang="en-US" sz="1950" dirty="0">
                <a:solidFill>
                  <a:srgbClr val="FFFF00"/>
                </a:solidFill>
              </a:rPr>
              <a:t>Updated process improvements Department wide</a:t>
            </a:r>
          </a:p>
          <a:p>
            <a:pPr lvl="1"/>
            <a:r>
              <a:rPr lang="en-US" sz="1950" dirty="0"/>
              <a:t>Updated training</a:t>
            </a:r>
          </a:p>
          <a:p>
            <a:endParaRPr lang="en-US" sz="2700" i="1" dirty="0">
              <a:solidFill>
                <a:schemeClr val="tx1"/>
              </a:solidFill>
            </a:endParaRPr>
          </a:p>
          <a:p>
            <a:endParaRPr lang="en-US" sz="27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700" i="1" dirty="0">
              <a:solidFill>
                <a:schemeClr val="tx1"/>
              </a:solidFill>
            </a:endParaRPr>
          </a:p>
          <a:p>
            <a:r>
              <a:rPr lang="en-US" sz="2100" i="1" dirty="0">
                <a:solidFill>
                  <a:schemeClr val="tx1"/>
                </a:solidFill>
              </a:rPr>
              <a:t>1</a:t>
            </a:r>
            <a:r>
              <a:rPr lang="en-US" sz="2100" i="1" baseline="30000" dirty="0">
                <a:solidFill>
                  <a:schemeClr val="tx1"/>
                </a:solidFill>
              </a:rPr>
              <a:t>st</a:t>
            </a:r>
            <a:r>
              <a:rPr lang="en-US" sz="2100" i="1" dirty="0">
                <a:solidFill>
                  <a:schemeClr val="tx1"/>
                </a:solidFill>
              </a:rPr>
              <a:t> Quarter </a:t>
            </a:r>
            <a:r>
              <a:rPr lang="en-US" sz="2100" b="1" i="1" u="sng" dirty="0">
                <a:solidFill>
                  <a:schemeClr val="tx1"/>
                </a:solidFill>
              </a:rPr>
              <a:t>Actual</a:t>
            </a:r>
            <a:r>
              <a:rPr lang="en-US" sz="2100" i="1" dirty="0">
                <a:solidFill>
                  <a:schemeClr val="tx1"/>
                </a:solidFill>
              </a:rPr>
              <a:t> Savings was </a:t>
            </a:r>
            <a:r>
              <a:rPr lang="en-US" sz="2100" i="1" dirty="0">
                <a:solidFill>
                  <a:srgbClr val="FFFF00"/>
                </a:solidFill>
              </a:rPr>
              <a:t>$4.6 </a:t>
            </a:r>
            <a:r>
              <a:rPr lang="en-US" sz="2100" i="1" dirty="0">
                <a:solidFill>
                  <a:schemeClr val="tx1"/>
                </a:solidFill>
              </a:rPr>
              <a:t>million</a:t>
            </a:r>
          </a:p>
          <a:p>
            <a:endParaRPr lang="en-US" sz="255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74859" y="3091281"/>
            <a:ext cx="3395292" cy="1629049"/>
            <a:chOff x="481393" y="1576"/>
            <a:chExt cx="3311525" cy="354240"/>
          </a:xfrm>
        </p:grpSpPr>
        <p:sp>
          <p:nvSpPr>
            <p:cNvPr id="7" name="Rounded Rectangle 6"/>
            <p:cNvSpPr/>
            <p:nvPr/>
          </p:nvSpPr>
          <p:spPr>
            <a:xfrm>
              <a:off x="481393" y="1576"/>
              <a:ext cx="3311525" cy="3542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81393" y="18869"/>
              <a:ext cx="3276939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876" tIns="0" rIns="93876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>
                  <a:solidFill>
                    <a:prstClr val="white"/>
                  </a:solidFill>
                </a:rPr>
                <a:t>NEPA Assignment removes “personal preferences”</a:t>
              </a:r>
              <a:endParaRPr lang="en-US" sz="2100" i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6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9837" y="1809750"/>
            <a:ext cx="7612614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/>
              <a:t>Audit Report</a:t>
            </a:r>
          </a:p>
          <a:p>
            <a:r>
              <a:rPr lang="en-US" sz="2400" dirty="0"/>
              <a:t>Eleven Observations (mostly positive)</a:t>
            </a:r>
          </a:p>
          <a:p>
            <a:r>
              <a:rPr lang="en-US" sz="2400" dirty="0"/>
              <a:t>Three successful practices</a:t>
            </a:r>
          </a:p>
          <a:p>
            <a:pPr lvl="1"/>
            <a:r>
              <a:rPr lang="en-US" sz="1950" dirty="0"/>
              <a:t>Dedicated legal counsel as part of environmental team</a:t>
            </a:r>
          </a:p>
          <a:p>
            <a:pPr lvl="1"/>
            <a:r>
              <a:rPr lang="en-US" sz="1950" dirty="0"/>
              <a:t>Pre-qualified consultants for environmental work </a:t>
            </a:r>
          </a:p>
          <a:p>
            <a:pPr lvl="2"/>
            <a:r>
              <a:rPr lang="en-US" sz="1800" dirty="0"/>
              <a:t>Required to take same training as ODOT environmental staff to be prequalified</a:t>
            </a:r>
          </a:p>
          <a:p>
            <a:pPr lvl="1"/>
            <a:r>
              <a:rPr lang="en-US" sz="1950" dirty="0"/>
              <a:t>Required, on-going training of all environmental staff and consultants</a:t>
            </a:r>
          </a:p>
          <a:p>
            <a:endParaRPr lang="en-US" sz="195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 Assignment Audit Results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727">
            <a:off x="6412697" y="1480503"/>
            <a:ext cx="2397863" cy="146579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58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80981"/>
            <a:ext cx="3354873" cy="3995834"/>
          </a:xfrm>
        </p:spPr>
        <p:txBody>
          <a:bodyPr>
            <a:normAutofit/>
          </a:bodyPr>
          <a:lstStyle/>
          <a:p>
            <a:r>
              <a:rPr lang="en-US" sz="2100" dirty="0"/>
              <a:t>Good team is important</a:t>
            </a:r>
          </a:p>
          <a:p>
            <a:r>
              <a:rPr lang="en-US" sz="2100" dirty="0"/>
              <a:t>Dedicate time</a:t>
            </a:r>
          </a:p>
          <a:p>
            <a:r>
              <a:rPr lang="en-US" sz="2100" dirty="0"/>
              <a:t>Push FHWA</a:t>
            </a:r>
          </a:p>
          <a:p>
            <a:pPr lvl="1"/>
            <a:r>
              <a:rPr lang="en-US" sz="1800" dirty="0"/>
              <a:t>Bi-Weekly Conference Calls with detailed agenda to keep everyone on task</a:t>
            </a:r>
          </a:p>
          <a:p>
            <a:pPr lvl="1"/>
            <a:r>
              <a:rPr lang="en-US" sz="1800" dirty="0"/>
              <a:t>Elevate issues quickly and push for resolution</a:t>
            </a:r>
          </a:p>
          <a:p>
            <a:endParaRPr lang="en-US" sz="19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678">
            <a:off x="3406425" y="2014003"/>
            <a:ext cx="1520889" cy="11406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6888" y="1774759"/>
            <a:ext cx="3165928" cy="3995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0C226"/>
              </a:buClr>
            </a:pPr>
            <a:r>
              <a:rPr lang="en-US" sz="21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Proactive outreach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Executive Management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Districts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Partner Agencies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Environmental Groups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Contractors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Locals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ACEC</a:t>
            </a:r>
          </a:p>
          <a:p>
            <a:pPr lvl="1">
              <a:buClr>
                <a:srgbClr val="90C226"/>
              </a:buClr>
            </a:pPr>
            <a:r>
              <a:rPr lang="en-US" sz="1800" dirty="0">
                <a:solidFill>
                  <a:prstClr val="white">
                    <a:lumMod val="75000"/>
                    <a:lumOff val="25000"/>
                  </a:prstClr>
                </a:solidFill>
              </a:rPr>
              <a:t>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39" y="4223269"/>
            <a:ext cx="2197095" cy="14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352" y="4247500"/>
            <a:ext cx="5825202" cy="822674"/>
          </a:xfrm>
        </p:spPr>
        <p:txBody>
          <a:bodyPr/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5" y="1166312"/>
            <a:ext cx="6031772" cy="1121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902" y="4897910"/>
            <a:ext cx="556337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b="1" dirty="0">
                <a:solidFill>
                  <a:prstClr val="white"/>
                </a:solidFill>
              </a:rPr>
              <a:t>Office of Environmental Services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</a:rPr>
              <a:t>Tim Hill, Administrator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hlinkClick r:id="rId4"/>
              </a:rPr>
              <a:t>Tim.Hill@dot.ohio.gov</a:t>
            </a:r>
            <a:endParaRPr lang="en-US" sz="1350" dirty="0">
              <a:solidFill>
                <a:prstClr val="white"/>
              </a:solidFill>
            </a:endParaRPr>
          </a:p>
          <a:p>
            <a:pPr defTabSz="342900"/>
            <a:r>
              <a:rPr lang="en-US" sz="1350" dirty="0">
                <a:solidFill>
                  <a:prstClr val="white"/>
                </a:solidFill>
              </a:rPr>
              <a:t>(614) 644-0377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083" y="5221076"/>
            <a:ext cx="56502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</a:rPr>
              <a:t>Jacque Annarino, NEPA Assignment Coordinator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hlinkClick r:id="rId5"/>
              </a:rPr>
              <a:t>Jacque.Annarino@dot.ohio.gov</a:t>
            </a:r>
            <a:endParaRPr lang="en-US" sz="1350" dirty="0">
              <a:solidFill>
                <a:prstClr val="white"/>
              </a:solidFill>
            </a:endParaRPr>
          </a:p>
          <a:p>
            <a:pPr defTabSz="342900"/>
            <a:r>
              <a:rPr lang="en-US" sz="1350" dirty="0">
                <a:solidFill>
                  <a:prstClr val="white"/>
                </a:solidFill>
              </a:rPr>
              <a:t>(614) 466-1484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0300" y="3012773"/>
            <a:ext cx="5825202" cy="12347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50">
                <a:solidFill>
                  <a:srgbClr val="90C226"/>
                </a:solidFill>
              </a:rPr>
              <a:t>Streamlining With</a:t>
            </a:r>
            <a:br>
              <a:rPr lang="en-US" sz="4050">
                <a:solidFill>
                  <a:srgbClr val="90C226"/>
                </a:solidFill>
              </a:rPr>
            </a:br>
            <a:r>
              <a:rPr lang="en-US" sz="4050">
                <a:solidFill>
                  <a:srgbClr val="90C226"/>
                </a:solidFill>
              </a:rPr>
              <a:t> NEPA Assignment</a:t>
            </a:r>
            <a:br>
              <a:rPr lang="en-US" sz="4050">
                <a:solidFill>
                  <a:srgbClr val="90C226"/>
                </a:solidFill>
              </a:rPr>
            </a:br>
            <a:r>
              <a:rPr lang="en-US" sz="4050">
                <a:solidFill>
                  <a:srgbClr val="90C226"/>
                </a:solidFill>
              </a:rPr>
              <a:t> at ODOT</a:t>
            </a:r>
            <a:endParaRPr lang="en-US" sz="405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/>
              <a:t>SHRP2 Implementation: </a:t>
            </a:r>
            <a:br>
              <a:rPr lang="en-US" smtClean="0"/>
            </a:br>
            <a:r>
              <a:rPr lang="en-US" smtClean="0"/>
              <a:t>INNOVATE.IMPLEMENT.IMPROVE.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7222" r="15731" b="47500"/>
          <a:stretch/>
        </p:blipFill>
        <p:spPr>
          <a:xfrm>
            <a:off x="304800" y="1276350"/>
            <a:ext cx="8439150" cy="49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76800" y="2407920"/>
            <a:ext cx="3489960" cy="31089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Please remember to type in your questions to the question prompt.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 for participating!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1905000"/>
            <a:ext cx="461264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8680" y="2606040"/>
            <a:ext cx="4008120" cy="3489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Denise </a:t>
            </a:r>
            <a:r>
              <a:rPr lang="en-US" sz="2000" dirty="0" err="1" smtClean="0">
                <a:latin typeface="+mn-lt"/>
              </a:rPr>
              <a:t>McClafferty</a:t>
            </a:r>
            <a:r>
              <a:rPr lang="en-US" sz="2000" dirty="0" smtClean="0">
                <a:latin typeface="+mn-lt"/>
              </a:rPr>
              <a:t>, Maricopa Association of Governments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  <a:hlinkClick r:id="rId3"/>
              </a:rPr>
              <a:t>DMcClafferty@azmag.gov</a:t>
            </a:r>
            <a:endParaRPr lang="en-US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602-452-5033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Jacque </a:t>
            </a:r>
            <a:r>
              <a:rPr lang="en-US" sz="2000" dirty="0" err="1" smtClean="0">
                <a:latin typeface="+mn-lt"/>
              </a:rPr>
              <a:t>Annarino</a:t>
            </a:r>
            <a:r>
              <a:rPr lang="en-US" sz="2000" dirty="0" smtClean="0">
                <a:latin typeface="+mn-lt"/>
              </a:rPr>
              <a:t>, Ohio DOT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  <a:hlinkClick r:id="rId4"/>
              </a:rPr>
              <a:t>Jacque.Annarino@dot.ohio.gov</a:t>
            </a:r>
            <a:endParaRPr lang="en-US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614-466-1484</a:t>
            </a: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990600" y="2606040"/>
            <a:ext cx="3505199" cy="29565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Kate </a:t>
            </a:r>
            <a:r>
              <a:rPr lang="en-US" dirty="0"/>
              <a:t>Kurgan, AASHTO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kkurgan@aashto.org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202-624-3635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Williams, FHWA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linkClick r:id="rId6"/>
              </a:rPr>
              <a:t>david.Williams@dot.gov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202-366-4074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00727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 smtClean="0"/>
              <a:t>Presenter Contacts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092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900"/>
              <a:t>SHRP2 Implementation: </a:t>
            </a:r>
            <a:br>
              <a:rPr lang="en-US" sz="2900"/>
            </a:br>
            <a:r>
              <a:rPr lang="en-US" sz="2900"/>
              <a:t>INNOVATE.IMPLEMENT.IMPROVE.</a:t>
            </a:r>
            <a:endParaRPr lang="en-US" sz="2900" dirty="0"/>
          </a:p>
        </p:txBody>
      </p:sp>
      <p:grpSp>
        <p:nvGrpSpPr>
          <p:cNvPr id="8" name="Group 7"/>
          <p:cNvGrpSpPr/>
          <p:nvPr/>
        </p:nvGrpSpPr>
        <p:grpSpPr>
          <a:xfrm>
            <a:off x="72481" y="1676400"/>
            <a:ext cx="9071519" cy="4495800"/>
            <a:chOff x="72481" y="1676400"/>
            <a:chExt cx="9071519" cy="449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52500" r="13200" b="16945"/>
            <a:stretch/>
          </p:blipFill>
          <p:spPr>
            <a:xfrm>
              <a:off x="72481" y="1676400"/>
              <a:ext cx="8919119" cy="4343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57800" y="5029200"/>
              <a:ext cx="3886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93940" y="5695950"/>
              <a:ext cx="1449660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2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6200" y="1524000"/>
            <a:ext cx="4545013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571500" indent="-2857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857250" indent="-285750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2000" b="0" i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188720" indent="-228600" algn="l" rtl="0" eaLnBrk="0" fontAlgn="base" hangingPunct="0">
              <a:spcBef>
                <a:spcPts val="300"/>
              </a:spcBef>
              <a:spcAft>
                <a:spcPct val="0"/>
              </a:spcAft>
              <a:buFont typeface="Symbol" pitchFamily="18" charset="2"/>
              <a:buChar char=""/>
              <a:defRPr sz="1800" b="0" i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b="0" i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 marL="285750" indent="-285750">
              <a:spcBef>
                <a:spcPts val="1200"/>
              </a:spcBef>
            </a:pPr>
            <a:r>
              <a:rPr lang="en-US" sz="2100" b="1" kern="0" dirty="0" smtClean="0">
                <a:latin typeface="Arial" charset="0"/>
                <a:cs typeface="Arial" charset="0"/>
              </a:rPr>
              <a:t>SHRP2 Solutions </a:t>
            </a:r>
            <a:r>
              <a:rPr lang="en-US" sz="2100" kern="0" dirty="0" smtClean="0">
                <a:latin typeface="Arial" charset="0"/>
                <a:cs typeface="Arial" charset="0"/>
              </a:rPr>
              <a:t>– 63 products </a:t>
            </a:r>
          </a:p>
          <a:p>
            <a:pPr marL="285750" indent="-285750">
              <a:spcBef>
                <a:spcPts val="1200"/>
              </a:spcBef>
            </a:pPr>
            <a:r>
              <a:rPr lang="en-US" sz="2100" b="1" kern="0" dirty="0" smtClean="0">
                <a:latin typeface="Arial" charset="0"/>
                <a:cs typeface="Arial" charset="0"/>
              </a:rPr>
              <a:t>Solution Development </a:t>
            </a:r>
            <a:r>
              <a:rPr lang="en-US" sz="2100" kern="0" dirty="0" smtClean="0">
                <a:latin typeface="Arial" charset="0"/>
                <a:cs typeface="Arial" charset="0"/>
              </a:rPr>
              <a:t>– processes, software, testing procedures, and specifications</a:t>
            </a:r>
          </a:p>
          <a:p>
            <a:pPr marL="285750" indent="-285750">
              <a:spcBef>
                <a:spcPts val="1200"/>
              </a:spcBef>
            </a:pPr>
            <a:r>
              <a:rPr lang="en-US" sz="2100" b="1" kern="0" dirty="0" smtClean="0">
                <a:latin typeface="Arial" charset="0"/>
                <a:cs typeface="Arial" charset="0"/>
              </a:rPr>
              <a:t>Field Testing </a:t>
            </a:r>
            <a:r>
              <a:rPr lang="en-US" sz="2100" kern="0" dirty="0" smtClean="0">
                <a:latin typeface="Arial" charset="0"/>
                <a:cs typeface="Arial" charset="0"/>
              </a:rPr>
              <a:t>– refined in the field</a:t>
            </a:r>
          </a:p>
          <a:p>
            <a:pPr marL="285750" indent="-285750">
              <a:spcBef>
                <a:spcPts val="1200"/>
              </a:spcBef>
            </a:pPr>
            <a:r>
              <a:rPr lang="en-US" sz="2100" b="1" kern="0" dirty="0" smtClean="0">
                <a:latin typeface="Arial" charset="0"/>
                <a:cs typeface="Arial" charset="0"/>
              </a:rPr>
              <a:t>Implementation </a:t>
            </a:r>
            <a:r>
              <a:rPr lang="en-US" sz="2100" kern="0" dirty="0" smtClean="0">
                <a:latin typeface="Arial" charset="0"/>
                <a:cs typeface="Arial" charset="0"/>
              </a:rPr>
              <a:t>– 430+</a:t>
            </a:r>
            <a:br>
              <a:rPr lang="en-US" sz="2100" kern="0" dirty="0" smtClean="0">
                <a:latin typeface="Arial" charset="0"/>
                <a:cs typeface="Arial" charset="0"/>
              </a:rPr>
            </a:br>
            <a:r>
              <a:rPr lang="en-US" sz="2100" kern="0" dirty="0" smtClean="0">
                <a:latin typeface="Arial" charset="0"/>
                <a:cs typeface="Arial" charset="0"/>
              </a:rPr>
              <a:t>transportation projects; adopt as</a:t>
            </a:r>
            <a:br>
              <a:rPr lang="en-US" sz="2100" kern="0" dirty="0" smtClean="0">
                <a:latin typeface="Arial" charset="0"/>
                <a:cs typeface="Arial" charset="0"/>
              </a:rPr>
            </a:br>
            <a:r>
              <a:rPr lang="en-US" sz="2100" kern="0" dirty="0" smtClean="0">
                <a:latin typeface="Arial" charset="0"/>
                <a:cs typeface="Arial" charset="0"/>
              </a:rPr>
              <a:t>standard practice</a:t>
            </a:r>
          </a:p>
          <a:p>
            <a:pPr marL="285750" indent="-285750">
              <a:spcBef>
                <a:spcPts val="1200"/>
              </a:spcBef>
            </a:pPr>
            <a:r>
              <a:rPr lang="en-US" sz="2100" b="1" kern="0" dirty="0" smtClean="0">
                <a:latin typeface="Arial" charset="0"/>
                <a:cs typeface="Arial" charset="0"/>
              </a:rPr>
              <a:t>SHRP2 Education Connection </a:t>
            </a:r>
            <a:r>
              <a:rPr lang="en-US" sz="2100" kern="0" dirty="0" smtClean="0">
                <a:latin typeface="Arial" charset="0"/>
                <a:cs typeface="Arial" charset="0"/>
              </a:rPr>
              <a:t>–</a:t>
            </a:r>
            <a:br>
              <a:rPr lang="en-US" sz="2100" kern="0" dirty="0" smtClean="0">
                <a:latin typeface="Arial" charset="0"/>
                <a:cs typeface="Arial" charset="0"/>
              </a:rPr>
            </a:br>
            <a:r>
              <a:rPr lang="en-US" sz="2100" kern="0" dirty="0" smtClean="0">
                <a:latin typeface="Arial" charset="0"/>
                <a:cs typeface="Arial" charset="0"/>
              </a:rPr>
              <a:t>connecting next-generation </a:t>
            </a:r>
            <a:br>
              <a:rPr lang="en-US" sz="2100" kern="0" dirty="0" smtClean="0">
                <a:latin typeface="Arial" charset="0"/>
                <a:cs typeface="Arial" charset="0"/>
              </a:rPr>
            </a:br>
            <a:r>
              <a:rPr lang="en-US" sz="2100" kern="0" dirty="0" smtClean="0">
                <a:latin typeface="Arial" charset="0"/>
                <a:cs typeface="Arial" charset="0"/>
              </a:rPr>
              <a:t>professionals with next-generation</a:t>
            </a:r>
            <a:br>
              <a:rPr lang="en-US" sz="2100" kern="0" dirty="0" smtClean="0">
                <a:latin typeface="Arial" charset="0"/>
                <a:cs typeface="Arial" charset="0"/>
              </a:rPr>
            </a:br>
            <a:r>
              <a:rPr lang="en-US" sz="2100" kern="0" dirty="0" smtClean="0">
                <a:latin typeface="Arial" charset="0"/>
                <a:cs typeface="Arial" charset="0"/>
              </a:rPr>
              <a:t>innovations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kern="0" smtClean="0"/>
              <a:t>SHRP2 at a Glance</a:t>
            </a:r>
            <a:endParaRPr lang="en-US" kern="0" dirty="0" smtClean="0"/>
          </a:p>
        </p:txBody>
      </p:sp>
      <p:pic>
        <p:nvPicPr>
          <p:cNvPr id="6" name="Picture 2" descr="http://www.bellaonline.com/code/doll/usstates/usmapoutlin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057" y="2108994"/>
            <a:ext cx="4249737" cy="2662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Rectangle 8"/>
          <p:cNvSpPr/>
          <p:nvPr/>
        </p:nvSpPr>
        <p:spPr>
          <a:xfrm>
            <a:off x="4724400" y="3440113"/>
            <a:ext cx="4264025" cy="4619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Medium Cond" pitchFamily="34"/>
              </a:rPr>
              <a:t>SHRP2 projects nationwide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6113" y="2590800"/>
            <a:ext cx="2154237" cy="1016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 smtClean="0">
                <a:solidFill>
                  <a:srgbClr val="FD7403"/>
                </a:solidFill>
                <a:effectLst>
                  <a:outerShdw dist="38096" dir="2700000">
                    <a:srgbClr val="000000"/>
                  </a:outerShdw>
                </a:effectLst>
                <a:latin typeface="Franklin Gothic Heavy" pitchFamily="34"/>
              </a:rPr>
              <a:t>430+</a:t>
            </a:r>
            <a:endParaRPr lang="en-US" sz="6000" kern="0" dirty="0">
              <a:solidFill>
                <a:srgbClr val="FD7403"/>
              </a:solidFill>
              <a:effectLst>
                <a:outerShdw dist="38096" dir="2700000">
                  <a:srgbClr val="000000"/>
                </a:outerShdw>
              </a:effectLst>
              <a:latin typeface="Franklin Gothic Heavy" pitchFamily="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1412" y="5036857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1368B"/>
                </a:solidFill>
              </a:rPr>
              <a:t>13 agencies were selected to implement C19 strategies.</a:t>
            </a:r>
            <a:endParaRPr lang="en-US" sz="2400" b="1" i="1" dirty="0">
              <a:solidFill>
                <a:srgbClr val="213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64" charset="-128"/>
              </a:rPr>
              <a:t>Expediting Project Delivery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8229600" cy="45259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i="1" dirty="0" smtClean="0"/>
              <a:t>Expediting </a:t>
            </a:r>
            <a:r>
              <a:rPr lang="en-US" sz="2200" i="1" dirty="0"/>
              <a:t>Project Delivery</a:t>
            </a:r>
            <a:r>
              <a:rPr lang="en-US" sz="2200" dirty="0"/>
              <a:t> identifies 24 strategies for addressing or avoiding 16 common constraints in order to speed delivery of transportation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Strategies Grouped Under Six Objectives: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Improve internal communication and coordination;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Streamline decision-making;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Improve resource agency involvement and collaboration;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Improve public involvement and support;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Demonstrate real commitment to the project; and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Coordinate work across phases of project delivery.</a:t>
            </a:r>
          </a:p>
        </p:txBody>
      </p:sp>
    </p:spTree>
    <p:extLst>
      <p:ext uri="{BB962C8B-B14F-4D97-AF65-F5344CB8AC3E}">
        <p14:creationId xmlns:p14="http://schemas.microsoft.com/office/powerpoint/2010/main" val="1995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64" charset="-128"/>
              </a:rPr>
              <a:t>Expediting Project Delivery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76282"/>
              </p:ext>
            </p:extLst>
          </p:nvPr>
        </p:nvGraphicFramePr>
        <p:xfrm>
          <a:off x="586962" y="914400"/>
          <a:ext cx="7871238" cy="5433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61038"/>
                <a:gridCol w="962040"/>
                <a:gridCol w="962040"/>
                <a:gridCol w="962040"/>
                <a:gridCol w="962040"/>
                <a:gridCol w="962040"/>
              </a:tblGrid>
              <a:tr h="1676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Strategy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Stage of Project Planning or Delivery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Early 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Corridor 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NEPA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Design/ROW/ Permitting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Construction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Change-control practices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Consolidated decision council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Context-sensitive design and solutions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Coordinated and responsive agency involvement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 Dispute-resolution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DOT-funded resource agency liaisons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 Early commitment of construction funding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Expedited internal review and decision-making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 Facilitation to align expectations up front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10. Highly responsive public engagement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11. Incentive payments to expedite relocations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12. Media relations manager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 Performance standards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14. Planning and environmental linkages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15. Planning-level environmental screening criteria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16. Programmatic agreement for Section 106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17. Programmatic or batched permitting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 Real-time collaborative interagency reviews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19. Regional environmental analysis framework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20. Risk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21. Strategic oversight and readiness assessment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22. Team co-location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23. Tiered NEPA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24. Up-front environmental commitments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Award </a:t>
            </a:r>
            <a:br>
              <a:rPr lang="en-US" dirty="0" smtClean="0"/>
            </a:br>
            <a:r>
              <a:rPr lang="en-US" dirty="0" smtClean="0"/>
              <a:t>Recipients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Arizona Department of Transportation (ADOT)</a:t>
            </a:r>
          </a:p>
          <a:p>
            <a:r>
              <a:rPr lang="en-US" dirty="0"/>
              <a:t>Arkansas State Highway and Transportation Department (AHTD)</a:t>
            </a:r>
          </a:p>
          <a:p>
            <a:r>
              <a:rPr lang="en-US" dirty="0"/>
              <a:t>Association of Monterey Bay Area Governments (AMBAG)</a:t>
            </a:r>
          </a:p>
          <a:p>
            <a:r>
              <a:rPr lang="en-US" dirty="0"/>
              <a:t>California Department of Transportation (Caltrans)</a:t>
            </a:r>
          </a:p>
          <a:p>
            <a:r>
              <a:rPr lang="en-US" dirty="0"/>
              <a:t>Florida Department of Transportation (FDOT)</a:t>
            </a:r>
          </a:p>
          <a:p>
            <a:r>
              <a:rPr lang="en-US" dirty="0"/>
              <a:t>Idaho Transportation Department (ITD)</a:t>
            </a:r>
          </a:p>
          <a:p>
            <a:r>
              <a:rPr lang="en-US" dirty="0"/>
              <a:t>Maricopa Association of Governments (MAG)</a:t>
            </a:r>
          </a:p>
          <a:p>
            <a:r>
              <a:rPr lang="en-US" dirty="0"/>
              <a:t>Massachusetts Department of Transportation (</a:t>
            </a:r>
            <a:r>
              <a:rPr lang="en-US" dirty="0" err="1"/>
              <a:t>MassDOT</a:t>
            </a:r>
            <a:r>
              <a:rPr lang="en-US" dirty="0"/>
              <a:t>)</a:t>
            </a:r>
          </a:p>
          <a:p>
            <a:r>
              <a:rPr lang="en-US" dirty="0"/>
              <a:t>Nebraska Department of Roads (NDOR)</a:t>
            </a:r>
          </a:p>
          <a:p>
            <a:r>
              <a:rPr lang="en-US" dirty="0"/>
              <a:t>South Carolina Department of Transportation (SCDOT)</a:t>
            </a:r>
          </a:p>
          <a:p>
            <a:r>
              <a:rPr lang="en-US" dirty="0"/>
              <a:t>South Dakota Department of Transportation (SDDOT)</a:t>
            </a:r>
          </a:p>
          <a:p>
            <a:r>
              <a:rPr lang="en-US" dirty="0"/>
              <a:t>Vermont Agency of Transportation (</a:t>
            </a:r>
            <a:r>
              <a:rPr lang="en-US" dirty="0" err="1"/>
              <a:t>VTrans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0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8680" y="2606040"/>
            <a:ext cx="3703320" cy="3489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David Williams, FHWA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  <a:hlinkClick r:id="rId3"/>
              </a:rPr>
              <a:t>david.Williams@dot.gov</a:t>
            </a: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202-366-4074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504683" y="2606040"/>
            <a:ext cx="2745573" cy="26727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Kate </a:t>
            </a:r>
            <a:r>
              <a:rPr lang="en-US" dirty="0"/>
              <a:t>Kurgan, AASHTO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kkurgan@aashto.org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202-624-3635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12203" y="4139839"/>
            <a:ext cx="2537832" cy="4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6" b="50000"/>
          <a:stretch/>
        </p:blipFill>
        <p:spPr bwMode="auto">
          <a:xfrm>
            <a:off x="4678680" y="4162425"/>
            <a:ext cx="62246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7" y="4017888"/>
            <a:ext cx="1712659" cy="65527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00727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 smtClean="0"/>
              <a:t>AASHTO &amp; FHWA Contacts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4536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HRP2  Round 6 Utilities&amp;#x0D;&amp;#x0A;Implementation Assistance Program Webinar&amp;#x0D;&amp;#x0A;&amp;#x0D;&amp;#x0A;Identifying and Managing Utility Conflicts (R15&quot;/&gt;&lt;property id=&quot;20307&quot; value=&quot;767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768&quot;/&gt;&lt;/object&gt;&lt;object type=&quot;3&quot; unique_id=&quot;10006&quot;&gt;&lt;property id=&quot;20148&quot; value=&quot;5&quot;/&gt;&lt;property id=&quot;20300&quot; value=&quot;Slide 3 - &amp;quot;SHRP2 at a Glance&amp;quot;&quot;/&gt;&lt;property id=&quot;20307&quot; value=&quot;769&quot;/&gt;&lt;/object&gt;&lt;object type=&quot;3&quot; unique_id=&quot;10007&quot;&gt;&lt;property id=&quot;20148&quot; value=&quot;5&quot;/&gt;&lt;property id=&quot;20300&quot; value=&quot;Slide 4 - &amp;quot;Focus Areas&amp;quot;&quot;/&gt;&lt;property id=&quot;20307&quot; value=&quot;770&quot;/&gt;&lt;/object&gt;&lt;object type=&quot;3&quot; unique_id=&quot;10008&quot;&gt;&lt;property id=&quot;20148&quot; value=&quot;5&quot;/&gt;&lt;property id=&quot;20300&quot; value=&quot;Slide 5 - &amp;quot;SHRP2 Implementation &amp;#x0D;&amp;#x0A;Assistance Program&amp;quot;&quot;/&gt;&lt;property id=&quot;20307&quot; value=&quot;771&quot;/&gt;&lt;/object&gt;&lt;object type=&quot;3&quot; unique_id=&quot;10009&quot;&gt;&lt;property id=&quot;20148&quot; value=&quot;5&quot;/&gt;&lt;property id=&quot;20300&quot; value=&quot;Slide 6 - &amp;quot;Identifying and Managing &amp;#x0D;&amp;#x0A;Utility Conflicts (R15B)&amp;quot;&quot;/&gt;&lt;property id=&quot;20307&quot; value=&quot;734&quot;/&gt;&lt;/object&gt;&lt;object type=&quot;3&quot; unique_id=&quot;10010&quot;&gt;&lt;property id=&quot;20148&quot; value=&quot;5&quot;/&gt;&lt;property id=&quot;20300&quot; value=&quot;Slide 7 - &amp;quot;Identifying and Managing  Utility Conflicts (R15B)&amp;#x0D;&amp;#x0A;Implementation Assistance Program Webinar&amp;#x0D;&amp;#x0A;&amp;#x0D;&amp;#x0A;Cesar Quiroga, Princi&quot;/&gt;&lt;property id=&quot;20307&quot; value=&quot;757&quot;/&gt;&lt;/object&gt;&lt;object type=&quot;3&quot; unique_id=&quot;10011&quot;&gt;&lt;property id=&quot;20148&quot; value=&quot;5&quot;/&gt;&lt;property id=&quot;20300&quot; value=&quot;Slide 8 - &amp;quot;Identifying and Managing &amp;#x0D;&amp;#x0A;Utility Conflicts (R15B)&amp;quot;&quot;/&gt;&lt;property id=&quot;20307&quot; value=&quot;758&quot;/&gt;&lt;/object&gt;&lt;object type=&quot;3&quot; unique_id=&quot;10012&quot;&gt;&lt;property id=&quot;20148&quot; value=&quot;5&quot;/&gt;&lt;property id=&quot;20300&quot; value=&quot;Slide 9 - &amp;quot;Products 1 and 2&amp;quot;&quot;/&gt;&lt;property id=&quot;20307&quot; value=&quot;759&quot;/&gt;&lt;/object&gt;&lt;object type=&quot;3&quot; unique_id=&quot;10013&quot;&gt;&lt;property id=&quot;20148&quot; value=&quot;5&quot;/&gt;&lt;property id=&quot;20300&quot; value=&quot;Slide 10 - &amp;quot;Product 3: One-Day UCM Training &amp;#x0D;&amp;#x0A;Course&amp;quot;&quot;/&gt;&lt;property id=&quot;20307&quot; value=&quot;760&quot;/&gt;&lt;/object&gt;&lt;object type=&quot;3&quot; unique_id=&quot;10014&quot;&gt;&lt;property id=&quot;20148&quot; value=&quot;5&quot;/&gt;&lt;property id=&quot;20300&quot; value=&quot;Slide 11 - &amp;quot;Benefits, Limitations, and &amp;#x0D;&amp;#x0A;Challenges&amp;quot;&quot;/&gt;&lt;property id=&quot;20307&quot; value=&quot;761&quot;/&gt;&lt;/object&gt;&lt;object type=&quot;3&quot; unique_id=&quot;10015&quot;&gt;&lt;property id=&quot;20148&quot; value=&quot;5&quot;/&gt;&lt;property id=&quot;20300&quot; value=&quot;Slide 12 - &amp;quot;Using the UCM for Project Delivery&amp;quot;&quot;/&gt;&lt;property id=&quot;20307&quot; value=&quot;762&quot;/&gt;&lt;/object&gt;&lt;object type=&quot;3&quot; unique_id=&quot;10016&quot;&gt;&lt;property id=&quot;20148&quot; value=&quot;5&quot;/&gt;&lt;property id=&quot;20300&quot; value=&quot;Slide 13&quot;/&gt;&lt;property id=&quot;20307&quot; value=&quot;763&quot;/&gt;&lt;/object&gt;&lt;object type=&quot;3&quot; unique_id=&quot;10017&quot;&gt;&lt;property id=&quot;20148&quot; value=&quot;5&quot;/&gt;&lt;property id=&quot;20300&quot; value=&quot;Slide 14 - &amp;quot;UCM Training Course&amp;quot;&quot;/&gt;&lt;property id=&quot;20307&quot; value=&quot;764&quot;/&gt;&lt;/object&gt;&lt;object type=&quot;3&quot; unique_id=&quot;10018&quot;&gt;&lt;property id=&quot;20148&quot; value=&quot;5&quot;/&gt;&lt;property id=&quot;20300&quot; value=&quot;Slide 15 - &amp;quot;MD 32 Road Widening: &amp;#x0D;&amp;#x0A;Lessons Learned&amp;quot;&quot;/&gt;&lt;property id=&quot;20307&quot; value=&quot;765&quot;/&gt;&lt;/object&gt;&lt;object type=&quot;3&quot; unique_id=&quot;10019&quot;&gt;&lt;property id=&quot;20148&quot; value=&quot;5&quot;/&gt;&lt;property id=&quot;20300&quot; value=&quot;Slide 16 - &amp;quot;Overall Lessons Learned&amp;quot;&quot;/&gt;&lt;property id=&quot;20307&quot; value=&quot;766&quot;/&gt;&lt;/object&gt;&lt;object type=&quot;3&quot; unique_id=&quot;10020&quot;&gt;&lt;property id=&quot;20148&quot; value=&quot;5&quot;/&gt;&lt;property id=&quot;20300&quot; value=&quot;Slide 17 - &amp;quot;Round 3 Implementations&amp;quot;&quot;/&gt;&lt;property id=&quot;20307&quot; value=&quot;748&quot;/&gt;&lt;/object&gt;&lt;object type=&quot;3&quot; unique_id=&quot;10021&quot;&gt;&lt;property id=&quot;20148&quot; value=&quot;5&quot;/&gt;&lt;property id=&quot;20300&quot; value=&quot;Slide 18 - &amp;quot;Round 6 Implementation &amp;#x0D;&amp;#x0A;Assistance&amp;quot;&quot;/&gt;&lt;property id=&quot;20307&quot; value=&quot;749&quot;/&gt;&lt;/object&gt;&lt;object type=&quot;3&quot; unique_id=&quot;10022&quot;&gt;&lt;property id=&quot;20148&quot; value=&quot;5&quot;/&gt;&lt;property id=&quot;20300&quot; value=&quot;Slide 19 - &amp;quot;No Need to Wait for Assistance&amp;quot;&quot;/&gt;&lt;property id=&quot;20307&quot; value=&quot;688&quot;/&gt;&lt;/object&gt;&lt;object type=&quot;3&quot; unique_id=&quot;10023&quot;&gt;&lt;property id=&quot;20148&quot; value=&quot;5&quot;/&gt;&lt;property id=&quot;20300&quot; value=&quot;Slide 20 - &amp;quot;R15B Implementation Assistance Opportunities&amp;quot;&quot;/&gt;&lt;property id=&quot;20307&quot; value=&quot;750&quot;/&gt;&lt;/object&gt;&lt;object type=&quot;3&quot; unique_id=&quot;10024&quot;&gt;&lt;property id=&quot;20148&quot; value=&quot;5&quot;/&gt;&lt;property id=&quot;20300&quot; value=&quot;Slide 21 - &amp;quot;Recipient Requirements&amp;quot;&quot;/&gt;&lt;property id=&quot;20307&quot; value=&quot;751&quot;/&gt;&lt;/object&gt;&lt;object type=&quot;3&quot; unique_id=&quot;10025&quot;&gt;&lt;property id=&quot;20148&quot; value=&quot;5&quot;/&gt;&lt;property id=&quot;20300&quot; value=&quot;Slide 22 - &amp;quot;Recipient Requirements&amp;quot;&quot;/&gt;&lt;property id=&quot;20307&quot; value=&quot;752&quot;/&gt;&lt;/object&gt;&lt;object type=&quot;3&quot; unique_id=&quot;10026&quot;&gt;&lt;property id=&quot;20148&quot; value=&quot;5&quot;/&gt;&lt;property id=&quot;20300&quot; value=&quot;Slide 23 - &amp;quot;Utility Investigation Technologies (R01B)&amp;#x0D;&amp;#x0A;&amp;#x0D;&amp;#x0A;&amp;#x0D;&amp;#x0A;&amp;#x0D;&amp;#x0A;Gary Young, Principal Investigator&amp;#x0D;&amp;#x0A;James Anspach, Investigator*&amp;#x0D;&amp;#x0A;*Spea&quot;/&gt;&lt;property id=&quot;20307&quot; value=&quot;618&quot;/&gt;&lt;/object&gt;&lt;object type=&quot;3&quot; unique_id=&quot;10027&quot;&gt;&lt;property id=&quot;20148&quot; value=&quot;5&quot;/&gt;&lt;property id=&quot;20300&quot; value=&quot;Slide 24 - &amp;quot;Utility Investigation Technologies&amp;#x0D;&amp;#x0A;(R01B)&amp;quot;&quot;/&gt;&lt;property id=&quot;20307&quot; value=&quot;754&quot;/&gt;&lt;/object&gt;&lt;object type=&quot;3&quot; unique_id=&quot;10028&quot;&gt;&lt;property id=&quot;20148&quot; value=&quot;5&quot;/&gt;&lt;property id=&quot;20300&quot; value=&quot;Slide 25 - &amp;quot;System Implementation &amp;#x0D;&amp;#x0A;Parameters and Limitations&amp;quot;&quot;/&gt;&lt;property id=&quot;20307&quot; value=&quot;772&quot;/&gt;&lt;/object&gt;&lt;object type=&quot;3&quot; unique_id=&quot;10029&quot;&gt;&lt;property id=&quot;20148&quot; value=&quot;5&quot;/&gt;&lt;property id=&quot;20300&quot; value=&quot;Slide 26 - &amp;quot;Traditional Multi-Sensor / &amp;#x0D;&amp;#x0A;Technology Toolbox&amp;quot;&quot;/&gt;&lt;property id=&quot;20307&quot; value=&quot;773&quot;/&gt;&lt;/object&gt;&lt;object type=&quot;3&quot; unique_id=&quot;10030&quot;&gt;&lt;property id=&quot;20148&quot; value=&quot;5&quot;/&gt;&lt;property id=&quot;20300&quot; value=&quot;Slide 27 - &amp;quot;Technologies Developed/Studied&amp;quot;&quot;/&gt;&lt;property id=&quot;20307&quot; value=&quot;774&quot;/&gt;&lt;/object&gt;&lt;object type=&quot;3&quot; unique_id=&quot;10031&quot;&gt;&lt;property id=&quot;20148&quot; value=&quot;5&quot;/&gt;&lt;property id=&quot;20300&quot; value=&quot;Slide 28 - &amp;quot;Definitions&amp;quot;&quot;/&gt;&lt;property id=&quot;20307&quot; value=&quot;775&quot;/&gt;&lt;/object&gt;&lt;object type=&quot;3&quot; unique_id=&quot;10032&quot;&gt;&lt;property id=&quot;20148&quot; value=&quot;5&quot;/&gt;&lt;property id=&quot;20300&quot; value=&quot;Slide 29 - &amp;quot;Time Domain Electromagnetic Induction (TDEMI)&amp;quot;&quot;/&gt;&lt;property id=&quot;20307&quot; value=&quot;776&quot;/&gt;&lt;/object&gt;&lt;object type=&quot;3&quot; unique_id=&quot;10033&quot;&gt;&lt;property id=&quot;20148&quot; value=&quot;5&quot;/&gt;&lt;property id=&quot;20300&quot; value=&quot;Slide 30 - &amp;quot;Benefits of Implementation&amp;quot;&quot;/&gt;&lt;property id=&quot;20307&quot; value=&quot;777&quot;/&gt;&lt;/object&gt;&lt;object type=&quot;3&quot; unique_id=&quot;10034&quot;&gt;&lt;property id=&quot;20148&quot; value=&quot;5&quot;/&gt;&lt;property id=&quot;20300&quot; value=&quot;Slide 31 - &amp;quot;Benefits Beyond the Utilities&amp;quot;&quot;/&gt;&lt;property id=&quot;20307&quot; value=&quot;778&quot;/&gt;&lt;/object&gt;&lt;object type=&quot;3&quot; unique_id=&quot;10035&quot;&gt;&lt;property id=&quot;20148&quot; value=&quot;5&quot;/&gt;&lt;property id=&quot;20300&quot; value=&quot;Slide 32 - &amp;quot;Implementation Parameters&amp;quot;&quot;/&gt;&lt;property id=&quot;20307&quot; value=&quot;779&quot;/&gt;&lt;/object&gt;&lt;object type=&quot;3&quot; unique_id=&quot;10036&quot;&gt;&lt;property id=&quot;20148&quot; value=&quot;5&quot;/&gt;&lt;property id=&quot;20300&quot; value=&quot;Slide 33 - &amp;quot;Site Parameters (GPR)&amp;quot;&quot;/&gt;&lt;property id=&quot;20307&quot; value=&quot;780&quot;/&gt;&lt;/object&gt;&lt;object type=&quot;3&quot; unique_id=&quot;10037&quot;&gt;&lt;property id=&quot;20148&quot; value=&quot;5&quot;/&gt;&lt;property id=&quot;20300&quot; value=&quot;Slide 34 - &amp;quot;Site Parameters (TDEMI)&amp;quot;&quot;/&gt;&lt;property id=&quot;20307&quot; value=&quot;781&quot;/&gt;&lt;/object&gt;&lt;object type=&quot;3&quot; unique_id=&quot;10038&quot;&gt;&lt;property id=&quot;20148&quot; value=&quot;5&quot;/&gt;&lt;property id=&quot;20300&quot; value=&quot;Slide 35 - &amp;quot;Merging Datasets&amp;quot;&quot;/&gt;&lt;property id=&quot;20307&quot; value=&quot;782&quot;/&gt;&lt;/object&gt;&lt;object type=&quot;3&quot; unique_id=&quot;10039&quot;&gt;&lt;property id=&quot;20148&quot; value=&quot;5&quot;/&gt;&lt;property id=&quot;20300&quot; value=&quot;Slide 36 - &amp;quot;CALTRANS PROJECT&amp;#x0D;&amp;#x0A;Correctly Mapping a High-Impact Utility That Was Misplaced on Records&amp;quot;&quot;/&gt;&lt;property id=&quot;20307&quot; value=&quot;783&quot;/&gt;&lt;/object&gt;&lt;object type=&quot;3&quot; unique_id=&quot;10040&quot;&gt;&lt;property id=&quot;20148&quot; value=&quot;5&quot;/&gt;&lt;property id=&quot;20300&quot; value=&quot;Slide 37 - &amp;quot;GDOT – GPR and TDEMI&amp;quot;&quot;/&gt;&lt;property id=&quot;20307&quot; value=&quot;784&quot;/&gt;&lt;/object&gt;&lt;object type=&quot;3&quot; unique_id=&quot;10041&quot;&gt;&lt;property id=&quot;20148&quot; value=&quot;5&quot;/&gt;&lt;property id=&quot;20300&quot; value=&quot;Slide 38 - &amp;quot;FLDOT:  3D GPR depths checked to &amp;#x0D;&amp;#x0A;within ½ foot accuracy&amp;quot;&quot;/&gt;&lt;property id=&quot;20307&quot; value=&quot;785&quot;/&gt;&lt;/object&gt;&lt;object type=&quot;3&quot; unique_id=&quot;10042&quot;&gt;&lt;property id=&quot;20148&quot; value=&quot;5&quot;/&gt;&lt;property id=&quot;20300&quot; value=&quot;Slide 39 - &amp;quot;R01B Implementation Assistance&amp;quot;&quot;/&gt;&lt;property id=&quot;20307&quot; value=&quot;755&quot;/&gt;&lt;/object&gt;&lt;object type=&quot;3&quot; unique_id=&quot;10043&quot;&gt;&lt;property id=&quot;20148&quot; value=&quot;5&quot;/&gt;&lt;property id=&quot;20300&quot; value=&quot;Slide 40 - &amp;quot;R01B Implementation Assistance&amp;quot;&quot;/&gt;&lt;property id=&quot;20307&quot; value=&quot;756&quot;/&gt;&lt;/object&gt;&lt;object type=&quot;3&quot; unique_id=&quot;10044&quot;&gt;&lt;property id=&quot;20148&quot; value=&quot;5&quot;/&gt;&lt;property id=&quot;20300&quot; value=&quot;Slide 41 - &amp;quot;R01B Implementation Assistance Opportunities&amp;quot;&quot;/&gt;&lt;property id=&quot;20307&quot; value=&quot;723&quot;/&gt;&lt;/object&gt;&lt;object type=&quot;3&quot; unique_id=&quot;10045&quot;&gt;&lt;property id=&quot;20148&quot; value=&quot;5&quot;/&gt;&lt;property id=&quot;20300&quot; value=&quot;Slide 42 - &amp;quot;Additional R01B Product&amp;#x0D;&amp;#x0A;Information&amp;quot;&quot;/&gt;&lt;property id=&quot;20307&quot; value=&quot;724&quot;/&gt;&lt;/object&gt;&lt;object type=&quot;3&quot; unique_id=&quot;10047&quot;&gt;&lt;property id=&quot;20148&quot; value=&quot;5&quot;/&gt;&lt;property id=&quot;20300&quot; value=&quot;Slide 43 - &amp;quot;Round 6 Implementation &amp;#x0D;&amp;#x0A;Product Webinars (all times EDT)&amp;quot;&quot;/&gt;&lt;property id=&quot;20307&quot; value=&quot;731&quot;/&gt;&lt;/object&gt;&lt;object type=&quot;3&quot; unique_id=&quot;10048&quot;&gt;&lt;property id=&quot;20148&quot; value=&quot;5&quot;/&gt;&lt;property id=&quot;20300&quot; value=&quot;Slide 44 - &amp;quot;Round 6 Product Research&amp;#x0D;&amp;#x0A;Webinar Recordings&amp;quot;&quot;/&gt;&lt;property id=&quot;20307&quot; value=&quot;726&quot;/&gt;&lt;/object&gt;&lt;object type=&quot;3&quot; unique_id=&quot;10049&quot;&gt;&lt;property id=&quot;20148&quot; value=&quot;5&quot;/&gt;&lt;property id=&quot;20300&quot; value=&quot;Slide 45 - &amp;quot;Timeline&amp;quot;&quot;/&gt;&lt;property id=&quot;20307&quot; value=&quot;730&quot;/&gt;&lt;/object&gt;&lt;object type=&quot;3&quot; unique_id=&quot;10050&quot;&gt;&lt;property id=&quot;20148&quot; value=&quot;5&quot;/&gt;&lt;property id=&quot;20300&quot; value=&quot;Slide 46 - &amp;quot;For More Information&amp;quot;&quot;/&gt;&lt;property id=&quot;20307&quot; value=&quot;7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C21D708C9F4459D52D739FA1CF3E1" ma:contentTypeVersion="2" ma:contentTypeDescription="Create a new document." ma:contentTypeScope="" ma:versionID="65b2f360b40e1c6706d386ec04978a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bb9ff0a29388135f283ffa78f8981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26437-F269-411E-97B8-7433B389A226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6F5532-AB89-46A0-AC71-598FED9CB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1DB2D-90EF-44D5-AB8A-EC0F15020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37466</TotalTime>
  <Words>1401</Words>
  <Application>Microsoft Office PowerPoint</Application>
  <PresentationFormat>On-screen Show (4:3)</PresentationFormat>
  <Paragraphs>434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Courier New</vt:lpstr>
      <vt:lpstr>Franklin Gothic Book</vt:lpstr>
      <vt:lpstr>Franklin Gothic Heavy</vt:lpstr>
      <vt:lpstr>Franklin Gothic Medium Cond</vt:lpstr>
      <vt:lpstr>FranklinGotMdITC</vt:lpstr>
      <vt:lpstr>Lucida Grande</vt:lpstr>
      <vt:lpstr>Symbol</vt:lpstr>
      <vt:lpstr>Times New Roman</vt:lpstr>
      <vt:lpstr>Trebuchet MS</vt:lpstr>
      <vt:lpstr>Wingdings</vt:lpstr>
      <vt:lpstr>Wingdings 3</vt:lpstr>
      <vt:lpstr>Bullets Master</vt:lpstr>
      <vt:lpstr>SHRP2 Presentation Template</vt:lpstr>
      <vt:lpstr>2_Default Design</vt:lpstr>
      <vt:lpstr>Facet</vt:lpstr>
      <vt:lpstr>Expediting Project Delivery Webinar - Streamlining Decision Making in Project Delivery</vt:lpstr>
      <vt:lpstr>PowerPoint Presentation</vt:lpstr>
      <vt:lpstr>SHRP2 Implementation:  INNOVATE.IMPLEMENT.IMPROVE.</vt:lpstr>
      <vt:lpstr>SHRP2 Implementation:  INNOVATE.IMPLEMENT.IMPROVE.</vt:lpstr>
      <vt:lpstr>PowerPoint Presentation</vt:lpstr>
      <vt:lpstr>Expediting Project Delivery</vt:lpstr>
      <vt:lpstr>Expediting Project Delivery</vt:lpstr>
      <vt:lpstr>Implementation Award  Recipients</vt:lpstr>
      <vt:lpstr>PowerPoint Presentation</vt:lpstr>
      <vt:lpstr>SHRP2 on the Web</vt:lpstr>
      <vt:lpstr>Streamlining With  NEPA Assignment  at ODOT</vt:lpstr>
      <vt:lpstr>Streamlining at ODOT</vt:lpstr>
      <vt:lpstr>Why the need to Integrate and Streamline?</vt:lpstr>
      <vt:lpstr>ODOT’s Approach to Project Development</vt:lpstr>
      <vt:lpstr>ODOT’s Approach to Project Development</vt:lpstr>
      <vt:lpstr>NEPA Assignment Potential Benefits for Ohio</vt:lpstr>
      <vt:lpstr>Potential Streamlining Opportunities with NEPA Assignment</vt:lpstr>
      <vt:lpstr>Potential Streamlining Opportunities with NEPA Assignment</vt:lpstr>
      <vt:lpstr>Potential Streamlining Opportunities with NEPA Assignment</vt:lpstr>
      <vt:lpstr>Potential Streamlining Opportunities with NEPA Assignment</vt:lpstr>
      <vt:lpstr>ODOT’s New Approach to Project Development</vt:lpstr>
      <vt:lpstr>Implementation of NEPA Assignment</vt:lpstr>
      <vt:lpstr>Updated Agreements</vt:lpstr>
      <vt:lpstr>New Guidance Documents</vt:lpstr>
      <vt:lpstr>Other New Items </vt:lpstr>
      <vt:lpstr>NEPA Assignment Benefits for Ohio</vt:lpstr>
      <vt:lpstr>NEPA Assignment Audit Results </vt:lpstr>
      <vt:lpstr>Lessons Learned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Strategies</dc:title>
  <dc:creator>End-User</dc:creator>
  <cp:lastModifiedBy>Doherty, Don CTR (VOLPE)</cp:lastModifiedBy>
  <cp:revision>1515</cp:revision>
  <cp:lastPrinted>2015-05-13T17:29:12Z</cp:lastPrinted>
  <dcterms:created xsi:type="dcterms:W3CDTF">2010-03-08T17:40:08Z</dcterms:created>
  <dcterms:modified xsi:type="dcterms:W3CDTF">2018-06-15T16:45:58Z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0x010100E64C21D708C9F4459D52D739FA1CF3E1</vt:lpwstr>
  </property>
</Properties>
</file>